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9"/>
  </p:notesMasterIdLst>
  <p:sldIdLst>
    <p:sldId id="357" r:id="rId5"/>
    <p:sldId id="371" r:id="rId6"/>
    <p:sldId id="359" r:id="rId7"/>
    <p:sldId id="277" r:id="rId8"/>
    <p:sldId id="278" r:id="rId9"/>
    <p:sldId id="280" r:id="rId10"/>
    <p:sldId id="279" r:id="rId11"/>
    <p:sldId id="281" r:id="rId12"/>
    <p:sldId id="365" r:id="rId13"/>
    <p:sldId id="256" r:id="rId14"/>
    <p:sldId id="257" r:id="rId15"/>
    <p:sldId id="258" r:id="rId16"/>
    <p:sldId id="259" r:id="rId17"/>
    <p:sldId id="36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Lato" panose="020F0502020204030203"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F38D15E-F21E-FF4D-9667-793A0EAA47FD}">
          <p14:sldIdLst>
            <p14:sldId id="357"/>
            <p14:sldId id="371"/>
            <p14:sldId id="359"/>
            <p14:sldId id="277"/>
            <p14:sldId id="278"/>
            <p14:sldId id="280"/>
            <p14:sldId id="279"/>
            <p14:sldId id="281"/>
            <p14:sldId id="365"/>
            <p14:sldId id="256"/>
            <p14:sldId id="257"/>
            <p14:sldId id="258"/>
            <p14:sldId id="259"/>
            <p14:sldId id="3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rik Ahlberg" initials="FA" lastIdx="1" clrIdx="0">
    <p:extLst>
      <p:ext uri="{19B8F6BF-5375-455C-9EA6-DF929625EA0E}">
        <p15:presenceInfo xmlns:p15="http://schemas.microsoft.com/office/powerpoint/2012/main" userId="S::fredrik@youarehere.onmicrosoft.com::df8df4d8-bb18-43b1-bf7e-a6c6a61624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C6E"/>
    <a:srgbClr val="FCE0F8"/>
    <a:srgbClr val="505050"/>
    <a:srgbClr val="0F3441"/>
    <a:srgbClr val="004A82"/>
    <a:srgbClr val="FFF2C9"/>
    <a:srgbClr val="B0D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583D9-D18A-4934-8478-84CB1D3F5213}" v="80" dt="2022-12-15T13:56:17.2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5074" autoAdjust="0"/>
  </p:normalViewPr>
  <p:slideViewPr>
    <p:cSldViewPr snapToGrid="0">
      <p:cViewPr>
        <p:scale>
          <a:sx n="100" d="100"/>
          <a:sy n="100" d="100"/>
        </p:scale>
        <p:origin x="132" y="3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3EE61-7F09-2847-8DB4-A70DEBD6FAB0}" type="datetimeFigureOut">
              <a:rPr lang="sv-SE" smtClean="0"/>
              <a:t>2022-12-12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FFBCE-F077-D048-82A0-806716B8B77B}" type="slidenum">
              <a:rPr lang="sv-SE" smtClean="0"/>
              <a:t>‹#›</a:t>
            </a:fld>
            <a:endParaRPr lang="sv-SE"/>
          </a:p>
        </p:txBody>
      </p:sp>
    </p:spTree>
    <p:extLst>
      <p:ext uri="{BB962C8B-B14F-4D97-AF65-F5344CB8AC3E}">
        <p14:creationId xmlns:p14="http://schemas.microsoft.com/office/powerpoint/2010/main" val="155128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lnSpc>
                <a:spcPct val="100000"/>
              </a:lnSpc>
            </a:pPr>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1</a:t>
            </a:fld>
            <a:endParaRPr lang="sv-SE" dirty="0"/>
          </a:p>
        </p:txBody>
      </p:sp>
    </p:spTree>
    <p:extLst>
      <p:ext uri="{BB962C8B-B14F-4D97-AF65-F5344CB8AC3E}">
        <p14:creationId xmlns:p14="http://schemas.microsoft.com/office/powerpoint/2010/main" val="212076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2</a:t>
            </a:fld>
            <a:endParaRPr lang="sv-SE"/>
          </a:p>
        </p:txBody>
      </p:sp>
    </p:spTree>
    <p:extLst>
      <p:ext uri="{BB962C8B-B14F-4D97-AF65-F5344CB8AC3E}">
        <p14:creationId xmlns:p14="http://schemas.microsoft.com/office/powerpoint/2010/main" val="410820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DD3DC6E7-EE4C-44D1-8E3A-8C433E57A71E}" type="slidenum">
              <a:rPr lang="sv-SE" smtClean="0"/>
              <a:pPr>
                <a:defRPr/>
              </a:pPr>
              <a:t>5</a:t>
            </a:fld>
            <a:endParaRPr lang="sv-SE"/>
          </a:p>
        </p:txBody>
      </p:sp>
    </p:spTree>
    <p:extLst>
      <p:ext uri="{BB962C8B-B14F-4D97-AF65-F5344CB8AC3E}">
        <p14:creationId xmlns:p14="http://schemas.microsoft.com/office/powerpoint/2010/main" val="10738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A43670-CABF-4D0E-8A56-17DFF598D690}" type="slidenum">
              <a:rPr lang="sv-SE" smtClean="0"/>
              <a:t>11</a:t>
            </a:fld>
            <a:endParaRPr lang="sv-SE"/>
          </a:p>
        </p:txBody>
      </p:sp>
    </p:spTree>
    <p:extLst>
      <p:ext uri="{BB962C8B-B14F-4D97-AF65-F5344CB8AC3E}">
        <p14:creationId xmlns:p14="http://schemas.microsoft.com/office/powerpoint/2010/main" val="4169291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tfallande bild">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362D74F6-AA02-D840-91BB-DF9FC56118D0}"/>
              </a:ext>
            </a:extLst>
          </p:cNvPr>
          <p:cNvSpPr>
            <a:spLocks noGrp="1"/>
          </p:cNvSpPr>
          <p:nvPr>
            <p:ph type="pic" sz="quarter" idx="12"/>
          </p:nvPr>
        </p:nvSpPr>
        <p:spPr>
          <a:xfrm>
            <a:off x="0" y="1"/>
            <a:ext cx="12192000" cy="6129337"/>
          </a:xfrm>
          <a:prstGeom prst="rect">
            <a:avLst/>
          </a:prstGeom>
          <a:no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Platshållare för bildnummer 9">
            <a:extLst>
              <a:ext uri="{FF2B5EF4-FFF2-40B4-BE49-F238E27FC236}">
                <a16:creationId xmlns:a16="http://schemas.microsoft.com/office/drawing/2014/main" id="{064F5450-72BA-7243-BAE1-682C645AA794}"/>
              </a:ext>
            </a:extLst>
          </p:cNvPr>
          <p:cNvSpPr>
            <a:spLocks noGrp="1"/>
          </p:cNvSpPr>
          <p:nvPr>
            <p:ph type="sldNum" sz="quarter" idx="11"/>
          </p:nvPr>
        </p:nvSpPr>
        <p:spPr/>
        <p:txBody>
          <a:bodyPr/>
          <a:lstStyle/>
          <a:p>
            <a:fld id="{4B6BCDE0-5F4D-7546-9DCD-CF98CE8A5EAE}" type="slidenum">
              <a:rPr lang="sv-SE" smtClean="0"/>
              <a:pPr/>
              <a:t>‹#›</a:t>
            </a:fld>
            <a:endParaRPr lang="sv-SE"/>
          </a:p>
        </p:txBody>
      </p:sp>
    </p:spTree>
    <p:extLst>
      <p:ext uri="{BB962C8B-B14F-4D97-AF65-F5344CB8AC3E}">
        <p14:creationId xmlns:p14="http://schemas.microsoft.com/office/powerpoint/2010/main" val="27279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adidak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1238399"/>
            <a:ext cx="10585450" cy="707877"/>
          </a:xfrm>
        </p:spPr>
        <p:txBody>
          <a:bodyPr anchor="b">
            <a:normAutofit/>
          </a:bodyPr>
          <a:lstStyle>
            <a:lvl1pPr algn="ct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10585450" cy="4131506"/>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grpSp>
        <p:nvGrpSpPr>
          <p:cNvPr id="2" name="Grupp 1">
            <a:extLst>
              <a:ext uri="{FF2B5EF4-FFF2-40B4-BE49-F238E27FC236}">
                <a16:creationId xmlns:a16="http://schemas.microsoft.com/office/drawing/2014/main" id="{A9E0BA13-16D8-A82A-C0A2-3963B5FA9F0E}"/>
              </a:ext>
            </a:extLst>
          </p:cNvPr>
          <p:cNvGrpSpPr/>
          <p:nvPr userDrawn="1"/>
        </p:nvGrpSpPr>
        <p:grpSpPr>
          <a:xfrm>
            <a:off x="0" y="-1"/>
            <a:ext cx="12192000" cy="1238400"/>
            <a:chOff x="0" y="-1"/>
            <a:chExt cx="12192000" cy="1238400"/>
          </a:xfrm>
        </p:grpSpPr>
        <p:sp>
          <p:nvSpPr>
            <p:cNvPr id="3" name="Rektangel 2">
              <a:extLst>
                <a:ext uri="{FF2B5EF4-FFF2-40B4-BE49-F238E27FC236}">
                  <a16:creationId xmlns:a16="http://schemas.microsoft.com/office/drawing/2014/main" id="{AB5E8610-FFE4-0959-EE24-6E4B7B232459}"/>
                </a:ext>
              </a:extLst>
            </p:cNvPr>
            <p:cNvSpPr/>
            <p:nvPr userDrawn="1"/>
          </p:nvSpPr>
          <p:spPr>
            <a:xfrm>
              <a:off x="0" y="-1"/>
              <a:ext cx="12192000" cy="1238400"/>
            </a:xfrm>
            <a:prstGeom prst="rect">
              <a:avLst/>
            </a:prstGeom>
            <a:solidFill>
              <a:srgbClr val="7E0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text, clipart&#10;&#10;Automatiskt genererad beskrivning">
              <a:extLst>
                <a:ext uri="{FF2B5EF4-FFF2-40B4-BE49-F238E27FC236}">
                  <a16:creationId xmlns:a16="http://schemas.microsoft.com/office/drawing/2014/main" id="{7230267F-2C3C-15D5-9E03-573917F694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582" y="476672"/>
              <a:ext cx="1510616" cy="293894"/>
            </a:xfrm>
            <a:prstGeom prst="rect">
              <a:avLst/>
            </a:prstGeom>
            <a:solidFill>
              <a:srgbClr val="7E0C6E"/>
            </a:solidFill>
          </p:spPr>
        </p:pic>
      </p:grpSp>
    </p:spTree>
    <p:extLst>
      <p:ext uri="{BB962C8B-B14F-4D97-AF65-F5344CB8AC3E}">
        <p14:creationId xmlns:p14="http://schemas.microsoft.com/office/powerpoint/2010/main" val="233058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öd – text vänster, bild höger">
    <p:bg>
      <p:bgPr>
        <a:solidFill>
          <a:schemeClr val="accent3"/>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9" name="Picture Placeholder 8">
            <a:extLst>
              <a:ext uri="{FF2B5EF4-FFF2-40B4-BE49-F238E27FC236}">
                <a16:creationId xmlns:a16="http://schemas.microsoft.com/office/drawing/2014/main" id="{DEF603B7-6F87-6141-8B60-6D2DCAC10DA6}"/>
              </a:ext>
            </a:extLst>
          </p:cNvPr>
          <p:cNvSpPr>
            <a:spLocks noGrp="1"/>
          </p:cNvSpPr>
          <p:nvPr>
            <p:ph type="pic" sz="quarter" idx="12"/>
          </p:nvPr>
        </p:nvSpPr>
        <p:spPr>
          <a:xfrm>
            <a:off x="6096000" y="318052"/>
            <a:ext cx="6096000" cy="5546035"/>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4873625" cy="1325563"/>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4873625" cy="2882900"/>
          </a:xfrm>
        </p:spPr>
        <p:txBody>
          <a:bodyPr>
            <a:normAutofit/>
          </a:bodyPr>
          <a:lstStyle>
            <a:lvl1pPr marL="0" indent="0">
              <a:lnSpc>
                <a:spcPts val="2260"/>
              </a:lnSpc>
              <a:buNone/>
              <a:defRPr sz="1600" b="0"/>
            </a:lvl1pPr>
            <a:lvl2pPr>
              <a:lnSpc>
                <a:spcPts val="2260"/>
              </a:lnSpc>
              <a:defRPr sz="1600" b="0"/>
            </a:lvl2pPr>
            <a:lvl3pPr>
              <a:lnSpc>
                <a:spcPts val="2260"/>
              </a:lnSpc>
              <a:defRPr sz="1600" b="0"/>
            </a:lvl3pPr>
            <a:lvl4pPr>
              <a:lnSpc>
                <a:spcPts val="2260"/>
              </a:lnSpc>
              <a:defRPr sz="1600" b="0"/>
            </a:lvl4pPr>
            <a:lvl5pP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997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ön – bild vänster, text höger">
    <p:bg>
      <p:bgPr>
        <a:solidFill>
          <a:schemeClr val="accent4"/>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9" name="Picture Placeholder 8">
            <a:extLst>
              <a:ext uri="{FF2B5EF4-FFF2-40B4-BE49-F238E27FC236}">
                <a16:creationId xmlns:a16="http://schemas.microsoft.com/office/drawing/2014/main" id="{DEF603B7-6F87-6141-8B60-6D2DCAC10DA6}"/>
              </a:ext>
            </a:extLst>
          </p:cNvPr>
          <p:cNvSpPr>
            <a:spLocks noGrp="1"/>
          </p:cNvSpPr>
          <p:nvPr>
            <p:ph type="pic" sz="quarter" idx="12"/>
          </p:nvPr>
        </p:nvSpPr>
        <p:spPr>
          <a:xfrm>
            <a:off x="0" y="289357"/>
            <a:ext cx="6096000" cy="5550624"/>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6515100" y="620713"/>
            <a:ext cx="4873625" cy="1325563"/>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6515100" y="2059744"/>
            <a:ext cx="4873625" cy="2882900"/>
          </a:xfrm>
        </p:spPr>
        <p:txBody>
          <a:bodyPr>
            <a:normAutofit/>
          </a:bodyPr>
          <a:lstStyle>
            <a:lvl1pPr marL="0" indent="0">
              <a:lnSpc>
                <a:spcPts val="2260"/>
              </a:lnSpc>
              <a:buNone/>
              <a:defRPr sz="1600" b="0"/>
            </a:lvl1pPr>
            <a:lvl2pPr>
              <a:lnSpc>
                <a:spcPts val="2260"/>
              </a:lnSpc>
              <a:defRPr sz="1600" b="0"/>
            </a:lvl2pPr>
            <a:lvl3pPr>
              <a:lnSpc>
                <a:spcPts val="2260"/>
              </a:lnSpc>
              <a:defRPr sz="1600" b="0"/>
            </a:lvl3pPr>
            <a:lvl4pPr>
              <a:lnSpc>
                <a:spcPts val="2260"/>
              </a:lnSpc>
              <a:defRPr sz="1600" b="0"/>
            </a:lvl4pPr>
            <a:lvl5pP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412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å – text vänster, bild höger">
    <p:bg>
      <p:bgPr>
        <a:solidFill>
          <a:schemeClr val="accent5"/>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4873625" cy="1325563"/>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4873625" cy="2882900"/>
          </a:xfrm>
        </p:spPr>
        <p:txBody>
          <a:bodyPr>
            <a:normAutofit/>
          </a:bodyPr>
          <a:lstStyle>
            <a:lvl1pPr marL="0" indent="0">
              <a:lnSpc>
                <a:spcPts val="2260"/>
              </a:lnSpc>
              <a:buNone/>
              <a:defRPr sz="18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icture Placeholder 8">
            <a:extLst>
              <a:ext uri="{FF2B5EF4-FFF2-40B4-BE49-F238E27FC236}">
                <a16:creationId xmlns:a16="http://schemas.microsoft.com/office/drawing/2014/main" id="{8D422A64-2B28-6644-A4BD-D0135882F47C}"/>
              </a:ext>
            </a:extLst>
          </p:cNvPr>
          <p:cNvSpPr>
            <a:spLocks noGrp="1"/>
          </p:cNvSpPr>
          <p:nvPr>
            <p:ph type="pic" sz="quarter" idx="12"/>
          </p:nvPr>
        </p:nvSpPr>
        <p:spPr>
          <a:xfrm>
            <a:off x="6096000" y="318052"/>
            <a:ext cx="6096000" cy="5546035"/>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Tree>
    <p:extLst>
      <p:ext uri="{BB962C8B-B14F-4D97-AF65-F5344CB8AC3E}">
        <p14:creationId xmlns:p14="http://schemas.microsoft.com/office/powerpoint/2010/main" val="95281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t – text vänster och höger">
    <p:spTree>
      <p:nvGrpSpPr>
        <p:cNvPr id="1" name=""/>
        <p:cNvGrpSpPr/>
        <p:nvPr/>
      </p:nvGrpSpPr>
      <p:grpSpPr>
        <a:xfrm>
          <a:off x="0" y="0"/>
          <a:ext cx="0" cy="0"/>
          <a:chOff x="0" y="0"/>
          <a:chExt cx="0" cy="0"/>
        </a:xfrm>
      </p:grpSpPr>
      <p:sp>
        <p:nvSpPr>
          <p:cNvPr id="10" name="Platshållare för bildnummer 9">
            <a:extLst>
              <a:ext uri="{FF2B5EF4-FFF2-40B4-BE49-F238E27FC236}">
                <a16:creationId xmlns:a16="http://schemas.microsoft.com/office/drawing/2014/main" id="{064F5450-72BA-7243-BAE1-682C645AA794}"/>
              </a:ext>
            </a:extLst>
          </p:cNvPr>
          <p:cNvSpPr>
            <a:spLocks noGrp="1"/>
          </p:cNvSpPr>
          <p:nvPr>
            <p:ph type="sldNum" sz="quarter" idx="11"/>
          </p:nvPr>
        </p:nvSpPr>
        <p:spPr/>
        <p:txBody>
          <a:bodyPr/>
          <a:lstStyle/>
          <a:p>
            <a:fld id="{4B6BCDE0-5F4D-7546-9DCD-CF98CE8A5EAE}" type="slidenum">
              <a:rPr lang="sv-SE" smtClean="0"/>
              <a:pPr/>
              <a:t>‹#›</a:t>
            </a:fld>
            <a:endParaRPr lang="sv-SE"/>
          </a:p>
        </p:txBody>
      </p:sp>
      <p:sp>
        <p:nvSpPr>
          <p:cNvPr id="19" name="Rubrik 7">
            <a:extLst>
              <a:ext uri="{FF2B5EF4-FFF2-40B4-BE49-F238E27FC236}">
                <a16:creationId xmlns:a16="http://schemas.microsoft.com/office/drawing/2014/main" id="{C05F15E4-D218-324B-9CFA-15B7C1C2CF64}"/>
              </a:ext>
            </a:extLst>
          </p:cNvPr>
          <p:cNvSpPr>
            <a:spLocks noGrp="1"/>
          </p:cNvSpPr>
          <p:nvPr>
            <p:ph type="title" hasCustomPrompt="1"/>
          </p:nvPr>
        </p:nvSpPr>
        <p:spPr>
          <a:xfrm>
            <a:off x="803275" y="620713"/>
            <a:ext cx="4873625" cy="1325563"/>
          </a:xfrm>
        </p:spPr>
        <p:txBody>
          <a:bodyPr anchor="b">
            <a:normAutofit/>
          </a:bodyPr>
          <a:lstStyle>
            <a:lvl1pPr>
              <a:defRPr sz="4000"/>
            </a:lvl1pPr>
          </a:lstStyle>
          <a:p>
            <a:r>
              <a:rPr lang="sv-SE"/>
              <a:t>Rubrik</a:t>
            </a:r>
          </a:p>
        </p:txBody>
      </p:sp>
      <p:sp>
        <p:nvSpPr>
          <p:cNvPr id="20" name="Platshållare för text 15">
            <a:extLst>
              <a:ext uri="{FF2B5EF4-FFF2-40B4-BE49-F238E27FC236}">
                <a16:creationId xmlns:a16="http://schemas.microsoft.com/office/drawing/2014/main" id="{0C617BB6-3A97-8C44-A95F-3E46FAA8CA6F}"/>
              </a:ext>
            </a:extLst>
          </p:cNvPr>
          <p:cNvSpPr>
            <a:spLocks noGrp="1"/>
          </p:cNvSpPr>
          <p:nvPr>
            <p:ph type="body" sz="quarter" idx="15"/>
          </p:nvPr>
        </p:nvSpPr>
        <p:spPr>
          <a:xfrm>
            <a:off x="803275" y="2059744"/>
            <a:ext cx="4873625" cy="2882900"/>
          </a:xfrm>
        </p:spPr>
        <p:txBody>
          <a:bodyPr>
            <a:normAutofit/>
          </a:bodyPr>
          <a:lstStyle>
            <a:lvl1pPr marL="0" indent="0">
              <a:lnSpc>
                <a:spcPts val="2260"/>
              </a:lnSpc>
              <a:buNone/>
              <a:defRPr sz="18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5">
            <a:extLst>
              <a:ext uri="{FF2B5EF4-FFF2-40B4-BE49-F238E27FC236}">
                <a16:creationId xmlns:a16="http://schemas.microsoft.com/office/drawing/2014/main" id="{A864F146-BA44-BB47-9562-48C021D8C86D}"/>
              </a:ext>
            </a:extLst>
          </p:cNvPr>
          <p:cNvSpPr>
            <a:spLocks noGrp="1"/>
          </p:cNvSpPr>
          <p:nvPr>
            <p:ph type="body" sz="quarter" idx="16"/>
          </p:nvPr>
        </p:nvSpPr>
        <p:spPr>
          <a:xfrm>
            <a:off x="6235887" y="2059744"/>
            <a:ext cx="4873625" cy="2882900"/>
          </a:xfrm>
        </p:spPr>
        <p:txBody>
          <a:bodyPr>
            <a:normAutofit/>
          </a:bodyPr>
          <a:lstStyle>
            <a:lvl1pPr marL="0" indent="0">
              <a:lnSpc>
                <a:spcPts val="2260"/>
              </a:lnSpc>
              <a:buNone/>
              <a:defRPr sz="18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109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500"/>
                                        <p:tgtEl>
                                          <p:spTgt spid="20">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Effect transition="in" filter="fade">
                                      <p:cBhvr>
                                        <p:cTn id="19" dur="500"/>
                                        <p:tgtEl>
                                          <p:spTgt spid="20">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500"/>
                                        <p:tgtEl>
                                          <p:spTgt spid="11">
                                            <p:txEl>
                                              <p:pRg st="1" end="1"/>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fade">
                                      <p:cBhvr>
                                        <p:cTn id="39" dur="500"/>
                                        <p:tgtEl>
                                          <p:spTgt spid="11">
                                            <p:txEl>
                                              <p:pRg st="2" end="2"/>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fade">
                                      <p:cBhvr>
                                        <p:cTn id="43" dur="500"/>
                                        <p:tgtEl>
                                          <p:spTgt spid="11">
                                            <p:txEl>
                                              <p:pRg st="3" end="3"/>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fade">
                                      <p:cBhvr>
                                        <p:cTn id="4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bilder top + text">
    <p:bg>
      <p:bgPr>
        <a:solidFill>
          <a:schemeClr val="accent5"/>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9" name="Picture Placeholder 8">
            <a:extLst>
              <a:ext uri="{FF2B5EF4-FFF2-40B4-BE49-F238E27FC236}">
                <a16:creationId xmlns:a16="http://schemas.microsoft.com/office/drawing/2014/main" id="{DEF603B7-6F87-6141-8B60-6D2DCAC10DA6}"/>
              </a:ext>
            </a:extLst>
          </p:cNvPr>
          <p:cNvSpPr>
            <a:spLocks noGrp="1"/>
          </p:cNvSpPr>
          <p:nvPr>
            <p:ph type="pic" sz="quarter" idx="12"/>
          </p:nvPr>
        </p:nvSpPr>
        <p:spPr>
          <a:xfrm>
            <a:off x="8119317" y="1"/>
            <a:ext cx="4076279" cy="2578100"/>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25501" y="2578101"/>
            <a:ext cx="10563224" cy="1282699"/>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3860800"/>
            <a:ext cx="10585450" cy="2268538"/>
          </a:xfrm>
        </p:spPr>
        <p:txBody>
          <a:bodyPr>
            <a:normAutofit/>
          </a:bodyPr>
          <a:lstStyle>
            <a:lvl1pPr marL="0" indent="0">
              <a:lnSpc>
                <a:spcPts val="2260"/>
              </a:lnSpc>
              <a:buNone/>
              <a:defRPr sz="16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p:txBody>
      </p:sp>
      <p:sp>
        <p:nvSpPr>
          <p:cNvPr id="8" name="Picture Placeholder 8">
            <a:extLst>
              <a:ext uri="{FF2B5EF4-FFF2-40B4-BE49-F238E27FC236}">
                <a16:creationId xmlns:a16="http://schemas.microsoft.com/office/drawing/2014/main" id="{09CC0A9F-2E85-0542-85BA-A142DBCE270B}"/>
              </a:ext>
            </a:extLst>
          </p:cNvPr>
          <p:cNvSpPr>
            <a:spLocks noGrp="1"/>
          </p:cNvSpPr>
          <p:nvPr>
            <p:ph type="pic" sz="quarter" idx="16"/>
          </p:nvPr>
        </p:nvSpPr>
        <p:spPr>
          <a:xfrm>
            <a:off x="4079874" y="1"/>
            <a:ext cx="4039443" cy="2578100"/>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2" name="Picture Placeholder 8">
            <a:extLst>
              <a:ext uri="{FF2B5EF4-FFF2-40B4-BE49-F238E27FC236}">
                <a16:creationId xmlns:a16="http://schemas.microsoft.com/office/drawing/2014/main" id="{1E586779-BA8B-5A45-A132-1F5E33DE531F}"/>
              </a:ext>
            </a:extLst>
          </p:cNvPr>
          <p:cNvSpPr>
            <a:spLocks noGrp="1"/>
          </p:cNvSpPr>
          <p:nvPr>
            <p:ph type="pic" sz="quarter" idx="17"/>
          </p:nvPr>
        </p:nvSpPr>
        <p:spPr>
          <a:xfrm>
            <a:off x="3597" y="1"/>
            <a:ext cx="4076278" cy="2578100"/>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Tree>
    <p:extLst>
      <p:ext uri="{BB962C8B-B14F-4D97-AF65-F5344CB8AC3E}">
        <p14:creationId xmlns:p14="http://schemas.microsoft.com/office/powerpoint/2010/main" val="196900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12" grpId="0" animBg="1"/>
    </p:bldLst>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öd med text">
    <p:bg>
      <p:bgPr>
        <a:solidFill>
          <a:schemeClr val="accent3"/>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10585450" cy="1325563"/>
          </a:xfrm>
        </p:spPr>
        <p:txBody>
          <a:bodyPr anchor="b">
            <a:normAutofit/>
          </a:bodyPr>
          <a:lstStyle>
            <a:lvl1pPr algn="ctr">
              <a:defRPr sz="4000"/>
            </a:lvl1pPr>
          </a:lstStyle>
          <a:p>
            <a:r>
              <a:rPr lang="sv-SE"/>
              <a:t>Rubrik</a:t>
            </a:r>
          </a:p>
        </p:txBody>
      </p:sp>
      <p:sp>
        <p:nvSpPr>
          <p:cNvPr id="2" name="Platshållare för text 15">
            <a:extLst>
              <a:ext uri="{FF2B5EF4-FFF2-40B4-BE49-F238E27FC236}">
                <a16:creationId xmlns:a16="http://schemas.microsoft.com/office/drawing/2014/main" id="{B75DE71D-319E-F141-97DB-8C8B692F72BF}"/>
              </a:ext>
            </a:extLst>
          </p:cNvPr>
          <p:cNvSpPr>
            <a:spLocks noGrp="1"/>
          </p:cNvSpPr>
          <p:nvPr>
            <p:ph type="body" sz="quarter" idx="15"/>
          </p:nvPr>
        </p:nvSpPr>
        <p:spPr>
          <a:xfrm>
            <a:off x="803275" y="2059744"/>
            <a:ext cx="10585450" cy="4131506"/>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041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ön med text">
    <p:bg>
      <p:bgPr>
        <a:solidFill>
          <a:schemeClr val="accent4"/>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10585450" cy="1325563"/>
          </a:xfrm>
        </p:spPr>
        <p:txBody>
          <a:bodyPr anchor="b">
            <a:normAutofit/>
          </a:bodyPr>
          <a:lstStyle>
            <a:lvl1pPr algn="ctr">
              <a:defRPr sz="4000"/>
            </a:lvl1pPr>
          </a:lstStyle>
          <a:p>
            <a:r>
              <a:rPr lang="sv-SE"/>
              <a:t>Rubrik</a:t>
            </a:r>
          </a:p>
        </p:txBody>
      </p:sp>
      <p:sp>
        <p:nvSpPr>
          <p:cNvPr id="2" name="Platshållare för text 15">
            <a:extLst>
              <a:ext uri="{FF2B5EF4-FFF2-40B4-BE49-F238E27FC236}">
                <a16:creationId xmlns:a16="http://schemas.microsoft.com/office/drawing/2014/main" id="{58F35021-E884-7602-369A-B83EF7A718EC}"/>
              </a:ext>
            </a:extLst>
          </p:cNvPr>
          <p:cNvSpPr>
            <a:spLocks noGrp="1"/>
          </p:cNvSpPr>
          <p:nvPr>
            <p:ph type="body" sz="quarter" idx="15"/>
          </p:nvPr>
        </p:nvSpPr>
        <p:spPr>
          <a:xfrm>
            <a:off x="803275" y="2059744"/>
            <a:ext cx="10585450" cy="4131506"/>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178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å med text">
    <p:bg>
      <p:bgPr>
        <a:solidFill>
          <a:schemeClr val="accent5"/>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10585450" cy="1325563"/>
          </a:xfrm>
        </p:spPr>
        <p:txBody>
          <a:bodyPr anchor="b">
            <a:normAutofit/>
          </a:bodyPr>
          <a:lstStyle>
            <a:lvl1pPr algn="ctr">
              <a:defRPr sz="4000"/>
            </a:lvl1pPr>
          </a:lstStyle>
          <a:p>
            <a:r>
              <a:rPr lang="sv-SE"/>
              <a:t>Rubrik</a:t>
            </a:r>
          </a:p>
        </p:txBody>
      </p:sp>
      <p:sp>
        <p:nvSpPr>
          <p:cNvPr id="2" name="Platshållare för text 15">
            <a:extLst>
              <a:ext uri="{FF2B5EF4-FFF2-40B4-BE49-F238E27FC236}">
                <a16:creationId xmlns:a16="http://schemas.microsoft.com/office/drawing/2014/main" id="{6D09DDDC-5E1E-8A1A-7CD7-D23692EACDE8}"/>
              </a:ext>
            </a:extLst>
          </p:cNvPr>
          <p:cNvSpPr>
            <a:spLocks noGrp="1"/>
          </p:cNvSpPr>
          <p:nvPr>
            <p:ph type="body" sz="quarter" idx="15"/>
          </p:nvPr>
        </p:nvSpPr>
        <p:spPr>
          <a:xfrm>
            <a:off x="803275" y="2059744"/>
            <a:ext cx="10585450" cy="4131506"/>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9470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4181AD9-0BBD-46A1-B076-EDD1DD50C161}"/>
              </a:ext>
            </a:extLst>
          </p:cNvPr>
          <p:cNvSpPr>
            <a:spLocks/>
          </p:cNvSpPr>
          <p:nvPr userDrawn="1"/>
        </p:nvSpPr>
        <p:spPr>
          <a:xfrm>
            <a:off x="-1" y="6176963"/>
            <a:ext cx="12192001"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rubrik 2">
            <a:extLst>
              <a:ext uri="{FF2B5EF4-FFF2-40B4-BE49-F238E27FC236}">
                <a16:creationId xmlns:a16="http://schemas.microsoft.com/office/drawing/2014/main" id="{20447409-74B2-C945-B0DE-1F472192E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34375B0E-1A33-9548-B76C-3D566162C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bildnummer 5">
            <a:extLst>
              <a:ext uri="{FF2B5EF4-FFF2-40B4-BE49-F238E27FC236}">
                <a16:creationId xmlns:a16="http://schemas.microsoft.com/office/drawing/2014/main" id="{8E2CA55E-461A-ED4E-9815-CFC095C82DFE}"/>
              </a:ext>
            </a:extLst>
          </p:cNvPr>
          <p:cNvSpPr>
            <a:spLocks noGrp="1"/>
          </p:cNvSpPr>
          <p:nvPr>
            <p:ph type="sldNum" sz="quarter" idx="4"/>
          </p:nvPr>
        </p:nvSpPr>
        <p:spPr>
          <a:xfrm>
            <a:off x="8991600" y="6305550"/>
            <a:ext cx="2743200" cy="365125"/>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4B6BCDE0-5F4D-7546-9DCD-CF98CE8A5EAE}" type="slidenum">
              <a:rPr lang="sv-SE" smtClean="0"/>
              <a:pPr/>
              <a:t>‹#›</a:t>
            </a:fld>
            <a:endParaRPr lang="sv-SE"/>
          </a:p>
        </p:txBody>
      </p:sp>
      <p:pic>
        <p:nvPicPr>
          <p:cNvPr id="10" name="Bildobjekt 9">
            <a:extLst>
              <a:ext uri="{FF2B5EF4-FFF2-40B4-BE49-F238E27FC236}">
                <a16:creationId xmlns:a16="http://schemas.microsoft.com/office/drawing/2014/main" id="{5F348377-9C77-9F4B-94A2-7E9D2DC9EC0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09935" y="6361639"/>
            <a:ext cx="2358424" cy="331097"/>
          </a:xfrm>
          <a:prstGeom prst="rect">
            <a:avLst/>
          </a:prstGeom>
        </p:spPr>
      </p:pic>
      <p:pic>
        <p:nvPicPr>
          <p:cNvPr id="5" name="Bildobjekt 4">
            <a:extLst>
              <a:ext uri="{FF2B5EF4-FFF2-40B4-BE49-F238E27FC236}">
                <a16:creationId xmlns:a16="http://schemas.microsoft.com/office/drawing/2014/main" id="{05473E7B-76B8-E2CA-ADC0-8A67E918F890}"/>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2270"/>
          <a:stretch/>
        </p:blipFill>
        <p:spPr>
          <a:xfrm>
            <a:off x="2689997" y="6272824"/>
            <a:ext cx="1313596" cy="430576"/>
          </a:xfrm>
          <a:prstGeom prst="rect">
            <a:avLst/>
          </a:prstGeom>
        </p:spPr>
      </p:pic>
      <p:pic>
        <p:nvPicPr>
          <p:cNvPr id="14" name="Bildobjekt 13">
            <a:extLst>
              <a:ext uri="{FF2B5EF4-FFF2-40B4-BE49-F238E27FC236}">
                <a16:creationId xmlns:a16="http://schemas.microsoft.com/office/drawing/2014/main" id="{53533E1A-E329-92DA-09D6-F74F957E2DD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194082" y="6293688"/>
            <a:ext cx="2128550" cy="388847"/>
          </a:xfrm>
          <a:prstGeom prst="rect">
            <a:avLst/>
          </a:prstGeom>
        </p:spPr>
      </p:pic>
    </p:spTree>
    <p:extLst>
      <p:ext uri="{BB962C8B-B14F-4D97-AF65-F5344CB8AC3E}">
        <p14:creationId xmlns:p14="http://schemas.microsoft.com/office/powerpoint/2010/main" val="1393560953"/>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61" r:id="rId4"/>
    <p:sldLayoutId id="2147483649" r:id="rId5"/>
    <p:sldLayoutId id="2147483662" r:id="rId6"/>
    <p:sldLayoutId id="2147483663" r:id="rId7"/>
    <p:sldLayoutId id="2147483664" r:id="rId8"/>
    <p:sldLayoutId id="2147483665" r:id="rId9"/>
    <p:sldLayoutId id="2147483669" r:id="rId10"/>
  </p:sldLayoutIdLst>
  <p:hf hdr="0" ftr="0"/>
  <p:txStyles>
    <p:title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1" userDrawn="1">
          <p15:clr>
            <a:srgbClr val="F26B43"/>
          </p15:clr>
        </p15:guide>
        <p15:guide id="4" orient="horz" pos="3861" userDrawn="1">
          <p15:clr>
            <a:srgbClr val="F26B43"/>
          </p15:clr>
        </p15:guide>
        <p15:guide id="5" pos="506" userDrawn="1">
          <p15:clr>
            <a:srgbClr val="F26B43"/>
          </p15:clr>
        </p15:guide>
        <p15:guide id="6" pos="71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rplay.se/serie/198746-pk-mannen"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rarsormland.s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audio" Target="../media/media4.m4a"/><Relationship Id="rId3" Type="http://schemas.microsoft.com/office/2007/relationships/media" Target="../media/media2.m4a"/><Relationship Id="rId7" Type="http://schemas.microsoft.com/office/2007/relationships/media" Target="../media/media4.m4a"/><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5" Type="http://schemas.microsoft.com/office/2007/relationships/media" Target="../media/media3.m4a"/><Relationship Id="rId10" Type="http://schemas.openxmlformats.org/officeDocument/2006/relationships/image" Target="../media/image5.png"/><Relationship Id="rId4" Type="http://schemas.openxmlformats.org/officeDocument/2006/relationships/audio" Target="../media/media2.m4a"/><Relationship Id="rId9"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FECAA4A-A6C4-4688-8658-2C836F87BBF7}"/>
              </a:ext>
            </a:extLst>
          </p:cNvPr>
          <p:cNvSpPr>
            <a:spLocks noGrp="1"/>
          </p:cNvSpPr>
          <p:nvPr>
            <p:ph type="sldNum" sz="quarter" idx="14"/>
          </p:nvPr>
        </p:nvSpPr>
        <p:spPr/>
        <p:txBody>
          <a:bodyPr/>
          <a:lstStyle/>
          <a:p>
            <a:fld id="{4B6BCDE0-5F4D-7546-9DCD-CF98CE8A5EAE}" type="slidenum">
              <a:rPr lang="sv-SE" smtClean="0"/>
              <a:pPr/>
              <a:t>1</a:t>
            </a:fld>
            <a:endParaRPr lang="sv-SE" dirty="0"/>
          </a:p>
        </p:txBody>
      </p:sp>
      <p:sp>
        <p:nvSpPr>
          <p:cNvPr id="4" name="Rubrik 3">
            <a:extLst>
              <a:ext uri="{FF2B5EF4-FFF2-40B4-BE49-F238E27FC236}">
                <a16:creationId xmlns:a16="http://schemas.microsoft.com/office/drawing/2014/main" id="{4A34CD8C-8CE7-415B-B383-F3EE7AE0DF74}"/>
              </a:ext>
            </a:extLst>
          </p:cNvPr>
          <p:cNvSpPr>
            <a:spLocks noGrp="1"/>
          </p:cNvSpPr>
          <p:nvPr>
            <p:ph type="title"/>
          </p:nvPr>
        </p:nvSpPr>
        <p:spPr>
          <a:xfrm>
            <a:off x="803275" y="620714"/>
            <a:ext cx="10585450" cy="793308"/>
          </a:xfrm>
        </p:spPr>
        <p:txBody>
          <a:bodyPr>
            <a:normAutofit/>
          </a:bodyPr>
          <a:lstStyle/>
          <a:p>
            <a:r>
              <a:rPr lang="sv-SE" sz="4400" dirty="0" err="1"/>
              <a:t>React</a:t>
            </a:r>
            <a:r>
              <a:rPr lang="sv-SE" sz="4400" dirty="0"/>
              <a:t>-EU Ung Comeback</a:t>
            </a:r>
          </a:p>
        </p:txBody>
      </p:sp>
      <p:sp>
        <p:nvSpPr>
          <p:cNvPr id="5" name="Platshållare för text 4">
            <a:extLst>
              <a:ext uri="{FF2B5EF4-FFF2-40B4-BE49-F238E27FC236}">
                <a16:creationId xmlns:a16="http://schemas.microsoft.com/office/drawing/2014/main" id="{2ED594C9-5595-4057-80F8-31EF08D7A8AC}"/>
              </a:ext>
            </a:extLst>
          </p:cNvPr>
          <p:cNvSpPr>
            <a:spLocks noGrp="1"/>
          </p:cNvSpPr>
          <p:nvPr>
            <p:ph type="body" sz="quarter" idx="4294967295"/>
          </p:nvPr>
        </p:nvSpPr>
        <p:spPr>
          <a:xfrm>
            <a:off x="803275" y="1414022"/>
            <a:ext cx="10585450" cy="4715316"/>
          </a:xfrm>
        </p:spPr>
        <p:txBody>
          <a:bodyPr vert="horz" lIns="91440" tIns="45720" rIns="91440" bIns="45720" rtlCol="0" anchor="t">
            <a:normAutofit/>
          </a:bodyPr>
          <a:lstStyle/>
          <a:p>
            <a:pPr marL="0" indent="0" algn="ctr">
              <a:lnSpc>
                <a:spcPct val="100000"/>
              </a:lnSpc>
              <a:buNone/>
            </a:pPr>
            <a:r>
              <a:rPr lang="sv-SE" sz="2800" dirty="0">
                <a:solidFill>
                  <a:schemeClr val="bg1">
                    <a:lumMod val="50000"/>
                  </a:schemeClr>
                </a:solidFill>
                <a:latin typeface="Arial"/>
                <a:cs typeface="Arial"/>
              </a:rPr>
              <a:t>ESF-finansierat projekt, </a:t>
            </a:r>
            <a:r>
              <a:rPr lang="sv-SE" sz="2400" dirty="0">
                <a:solidFill>
                  <a:schemeClr val="bg1">
                    <a:lumMod val="50000"/>
                  </a:schemeClr>
                </a:solidFill>
                <a:latin typeface="Arial"/>
                <a:cs typeface="Arial"/>
              </a:rPr>
              <a:t>23, 5 miljoner ingen medfinansiering</a:t>
            </a:r>
          </a:p>
          <a:p>
            <a:pPr marL="0" indent="0" algn="ctr">
              <a:lnSpc>
                <a:spcPct val="100000"/>
              </a:lnSpc>
              <a:buNone/>
            </a:pPr>
            <a:endParaRPr lang="sv-SE" sz="2400" dirty="0">
              <a:solidFill>
                <a:srgbClr val="505050"/>
              </a:solidFill>
              <a:latin typeface="Arial"/>
              <a:cs typeface="Arial"/>
            </a:endParaRPr>
          </a:p>
          <a:p>
            <a:pPr marL="0" indent="0" algn="ctr">
              <a:buNone/>
            </a:pPr>
            <a:r>
              <a:rPr lang="sv-SE" sz="2800" dirty="0"/>
              <a:t>Målgrupp UVAS, unga som varken arbetar eller studerar</a:t>
            </a:r>
          </a:p>
          <a:p>
            <a:pPr marL="0" indent="0" algn="ctr">
              <a:buNone/>
            </a:pPr>
            <a:r>
              <a:rPr lang="sv-SE" sz="2400" dirty="0"/>
              <a:t>mellan 16-24 år</a:t>
            </a:r>
          </a:p>
          <a:p>
            <a:pPr marL="0" indent="0" algn="ctr">
              <a:buNone/>
            </a:pPr>
            <a:endParaRPr lang="sv-SE" sz="2400" dirty="0"/>
          </a:p>
          <a:p>
            <a:pPr marL="0" indent="0" algn="ctr">
              <a:buNone/>
            </a:pPr>
            <a:r>
              <a:rPr lang="sv-SE" sz="2800" dirty="0"/>
              <a:t>Samtliga 9 kommuner i länet är med</a:t>
            </a:r>
          </a:p>
          <a:p>
            <a:pPr marL="0" indent="0" algn="ctr">
              <a:buNone/>
            </a:pPr>
            <a:endParaRPr lang="sv-SE" sz="2800" dirty="0"/>
          </a:p>
          <a:p>
            <a:pPr marL="0" indent="0" algn="ctr">
              <a:buNone/>
            </a:pPr>
            <a:r>
              <a:rPr lang="sv-SE" sz="2800" dirty="0"/>
              <a:t>1 januari 2021 – 30 april 2023</a:t>
            </a:r>
          </a:p>
          <a:p>
            <a:pPr>
              <a:lnSpc>
                <a:spcPct val="100000"/>
              </a:lnSpc>
            </a:pPr>
            <a:endParaRPr lang="sv-SE" dirty="0">
              <a:solidFill>
                <a:srgbClr val="505050"/>
              </a:solidFill>
              <a:latin typeface="Arial"/>
              <a:cs typeface="Arial"/>
            </a:endParaRPr>
          </a:p>
        </p:txBody>
      </p:sp>
    </p:spTree>
    <p:extLst>
      <p:ext uri="{BB962C8B-B14F-4D97-AF65-F5344CB8AC3E}">
        <p14:creationId xmlns:p14="http://schemas.microsoft.com/office/powerpoint/2010/main" val="122258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6137B0C-6991-FC0A-BEA3-3A75044C108A}"/>
              </a:ext>
            </a:extLst>
          </p:cNvPr>
          <p:cNvSpPr>
            <a:spLocks noGrp="1"/>
          </p:cNvSpPr>
          <p:nvPr>
            <p:ph type="title"/>
          </p:nvPr>
        </p:nvSpPr>
        <p:spPr/>
        <p:txBody>
          <a:bodyPr/>
          <a:lstStyle/>
          <a:p>
            <a:r>
              <a:rPr lang="sv-SE" dirty="0"/>
              <a:t>Delprojekt Eskilstuna</a:t>
            </a:r>
          </a:p>
        </p:txBody>
      </p:sp>
      <p:sp>
        <p:nvSpPr>
          <p:cNvPr id="19" name="Platshållare för text 18">
            <a:extLst>
              <a:ext uri="{FF2B5EF4-FFF2-40B4-BE49-F238E27FC236}">
                <a16:creationId xmlns:a16="http://schemas.microsoft.com/office/drawing/2014/main" id="{C583D2EF-E0C4-B4EC-1954-13C053E182A4}"/>
              </a:ext>
            </a:extLst>
          </p:cNvPr>
          <p:cNvSpPr>
            <a:spLocks noGrp="1"/>
          </p:cNvSpPr>
          <p:nvPr>
            <p:ph type="body" sz="quarter" idx="15"/>
          </p:nvPr>
        </p:nvSpPr>
        <p:spPr/>
        <p:txBody>
          <a:bodyPr>
            <a:normAutofit/>
          </a:bodyPr>
          <a:lstStyle/>
          <a:p>
            <a:r>
              <a:rPr lang="sv-SE" sz="2000" dirty="0"/>
              <a:t>Julie Orlov</a:t>
            </a:r>
          </a:p>
        </p:txBody>
      </p:sp>
    </p:spTree>
    <p:extLst>
      <p:ext uri="{BB962C8B-B14F-4D97-AF65-F5344CB8AC3E}">
        <p14:creationId xmlns:p14="http://schemas.microsoft.com/office/powerpoint/2010/main" val="274406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6F179C1-5E48-457B-9F46-4ED141751882}"/>
              </a:ext>
            </a:extLst>
          </p:cNvPr>
          <p:cNvSpPr>
            <a:spLocks noGrp="1"/>
          </p:cNvSpPr>
          <p:nvPr>
            <p:ph type="body" sz="quarter" idx="15"/>
          </p:nvPr>
        </p:nvSpPr>
        <p:spPr>
          <a:xfrm>
            <a:off x="803275" y="1329531"/>
            <a:ext cx="10585450" cy="4131506"/>
          </a:xfrm>
        </p:spPr>
        <p:txBody>
          <a:bodyPr anchor="ctr">
            <a:normAutofit/>
          </a:bodyPr>
          <a:lstStyle/>
          <a:p>
            <a:pPr marL="342900" indent="-342900" algn="l">
              <a:buFont typeface="Arial" panose="020B0604020202020204" pitchFamily="34" charset="0"/>
              <a:buChar char="•"/>
            </a:pPr>
            <a:r>
              <a:rPr lang="sv-SE" sz="2000" dirty="0"/>
              <a:t>Studier, truck och B-teori</a:t>
            </a:r>
          </a:p>
          <a:p>
            <a:pPr marL="342900" indent="-342900" algn="l">
              <a:buFont typeface="Arial" panose="020B0604020202020204" pitchFamily="34" charset="0"/>
              <a:buChar char="•"/>
            </a:pPr>
            <a:r>
              <a:rPr lang="sv-SE" sz="2000" dirty="0"/>
              <a:t>En projektledare, 2 lärare, en kurator och en praktiksamordnare. Vi har även personal som har hand om truckutbildningen. </a:t>
            </a:r>
          </a:p>
          <a:p>
            <a:pPr marL="342900" indent="-342900" algn="l">
              <a:buFont typeface="Arial" panose="020B0604020202020204" pitchFamily="34" charset="0"/>
              <a:buChar char="•"/>
            </a:pPr>
            <a:endParaRPr lang="sv-SE" sz="2000" dirty="0"/>
          </a:p>
          <a:p>
            <a:pPr marL="342900" indent="-342900" algn="l">
              <a:buFont typeface="Arial" panose="020B0604020202020204" pitchFamily="34" charset="0"/>
              <a:buChar char="•"/>
            </a:pPr>
            <a:r>
              <a:rPr lang="sv-SE" sz="2000" dirty="0"/>
              <a:t>27 </a:t>
            </a:r>
            <a:r>
              <a:rPr lang="sv-SE" sz="2000" dirty="0" err="1"/>
              <a:t>st</a:t>
            </a:r>
            <a:r>
              <a:rPr lang="sv-SE" sz="2000" dirty="0"/>
              <a:t> aktiva deltagare. </a:t>
            </a:r>
          </a:p>
          <a:p>
            <a:pPr marL="342900" indent="-342900" algn="l">
              <a:buFont typeface="Arial" panose="020B0604020202020204" pitchFamily="34" charset="0"/>
              <a:buChar char="•"/>
            </a:pPr>
            <a:r>
              <a:rPr lang="sv-SE" sz="2000" dirty="0"/>
              <a:t>6 deltagare har fått godkänt betyg. 8 satta betyg. </a:t>
            </a:r>
          </a:p>
          <a:p>
            <a:pPr marL="342900" indent="-342900" algn="l">
              <a:buFont typeface="Arial" panose="020B0604020202020204" pitchFamily="34" charset="0"/>
              <a:buChar char="•"/>
            </a:pPr>
            <a:r>
              <a:rPr lang="sv-SE" sz="2000" dirty="0"/>
              <a:t>6 </a:t>
            </a:r>
            <a:r>
              <a:rPr lang="sv-SE" sz="2000" dirty="0" err="1"/>
              <a:t>st</a:t>
            </a:r>
            <a:r>
              <a:rPr lang="sv-SE" sz="2000" dirty="0"/>
              <a:t> deltagare har kommit i arbete (deltid och heltid), 2 till gymnasiestudier. </a:t>
            </a:r>
          </a:p>
          <a:p>
            <a:pPr marL="342900" indent="-342900" algn="l">
              <a:buFont typeface="Arial" panose="020B0604020202020204" pitchFamily="34" charset="0"/>
              <a:buChar char="•"/>
            </a:pPr>
            <a:r>
              <a:rPr lang="sv-SE" sz="2000" dirty="0"/>
              <a:t>En som gått ut i arbete har även med sig en gymnasieexamen.</a:t>
            </a:r>
          </a:p>
          <a:p>
            <a:endParaRPr lang="sv-SE" sz="2000" dirty="0"/>
          </a:p>
        </p:txBody>
      </p:sp>
    </p:spTree>
    <p:extLst>
      <p:ext uri="{BB962C8B-B14F-4D97-AF65-F5344CB8AC3E}">
        <p14:creationId xmlns:p14="http://schemas.microsoft.com/office/powerpoint/2010/main" val="136342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775222-8915-4514-9FF1-CC20E5964BFE}"/>
              </a:ext>
            </a:extLst>
          </p:cNvPr>
          <p:cNvSpPr>
            <a:spLocks noGrp="1"/>
          </p:cNvSpPr>
          <p:nvPr>
            <p:ph type="title"/>
          </p:nvPr>
        </p:nvSpPr>
        <p:spPr>
          <a:xfrm>
            <a:off x="803275" y="3968"/>
            <a:ext cx="10585450" cy="1325563"/>
          </a:xfrm>
        </p:spPr>
        <p:txBody>
          <a:bodyPr anchor="b">
            <a:normAutofit/>
          </a:bodyPr>
          <a:lstStyle/>
          <a:p>
            <a:pPr algn="l"/>
            <a:r>
              <a:rPr lang="sv-SE" dirty="0"/>
              <a:t>Horisontella kriterier</a:t>
            </a:r>
          </a:p>
        </p:txBody>
      </p:sp>
      <p:sp>
        <p:nvSpPr>
          <p:cNvPr id="5" name="Platshållare för text 4">
            <a:extLst>
              <a:ext uri="{FF2B5EF4-FFF2-40B4-BE49-F238E27FC236}">
                <a16:creationId xmlns:a16="http://schemas.microsoft.com/office/drawing/2014/main" id="{91CB2587-4FDD-2172-9ED0-4069ABE38845}"/>
              </a:ext>
            </a:extLst>
          </p:cNvPr>
          <p:cNvSpPr>
            <a:spLocks noGrp="1"/>
          </p:cNvSpPr>
          <p:nvPr>
            <p:ph type="body" sz="quarter" idx="15"/>
          </p:nvPr>
        </p:nvSpPr>
        <p:spPr>
          <a:xfrm>
            <a:off x="803275" y="1329531"/>
            <a:ext cx="10585450" cy="4814094"/>
          </a:xfrm>
        </p:spPr>
        <p:txBody>
          <a:bodyPr>
            <a:normAutofit/>
          </a:bodyPr>
          <a:lstStyle/>
          <a:p>
            <a:pPr marL="0" indent="0" algn="l">
              <a:lnSpc>
                <a:spcPct val="100000"/>
              </a:lnSpc>
              <a:buNone/>
            </a:pPr>
            <a:r>
              <a:rPr lang="sv-SE" b="1" dirty="0"/>
              <a:t>För personalen:</a:t>
            </a:r>
          </a:p>
          <a:p>
            <a:pPr marL="285750" indent="-285750" algn="l">
              <a:lnSpc>
                <a:spcPct val="100000"/>
              </a:lnSpc>
              <a:buFont typeface="Arial" panose="020B0604020202020204" pitchFamily="34" charset="0"/>
              <a:buChar char="•"/>
            </a:pPr>
            <a:r>
              <a:rPr lang="sv-SE" dirty="0"/>
              <a:t>gått igenom alla handlingsplaner som gäller i kommunen kring de horisontella kriterier</a:t>
            </a:r>
          </a:p>
          <a:p>
            <a:pPr marL="285750" indent="-285750" algn="l">
              <a:lnSpc>
                <a:spcPct val="100000"/>
              </a:lnSpc>
              <a:buFont typeface="Arial" panose="020B0604020202020204" pitchFamily="34" charset="0"/>
              <a:buChar char="•"/>
            </a:pPr>
            <a:r>
              <a:rPr lang="sv-SE" dirty="0"/>
              <a:t>Genomfört utbildning från hedersförtryck.se - om hedersrelaterat våld. </a:t>
            </a:r>
          </a:p>
          <a:p>
            <a:pPr marL="285750" indent="-285750" algn="l">
              <a:lnSpc>
                <a:spcPct val="100000"/>
              </a:lnSpc>
              <a:buFont typeface="Arial" panose="020B0604020202020204" pitchFamily="34" charset="0"/>
              <a:buChar char="•"/>
            </a:pPr>
            <a:r>
              <a:rPr lang="sv-SE" dirty="0"/>
              <a:t>Skickat ut utbildningar som är relevanta för personal.</a:t>
            </a:r>
          </a:p>
          <a:p>
            <a:pPr marL="285750" indent="-285750" algn="l">
              <a:lnSpc>
                <a:spcPct val="100000"/>
              </a:lnSpc>
              <a:buFont typeface="Arial" panose="020B0604020202020204" pitchFamily="34" charset="0"/>
              <a:buChar char="•"/>
            </a:pPr>
            <a:endParaRPr lang="sv-SE" dirty="0"/>
          </a:p>
          <a:p>
            <a:pPr marL="0" indent="0" algn="l">
              <a:lnSpc>
                <a:spcPct val="100000"/>
              </a:lnSpc>
              <a:buNone/>
            </a:pPr>
            <a:r>
              <a:rPr lang="sv-SE" b="1" dirty="0"/>
              <a:t>För deltagarna: </a:t>
            </a:r>
          </a:p>
          <a:p>
            <a:pPr marL="285750" indent="-285750" algn="l">
              <a:lnSpc>
                <a:spcPct val="100000"/>
              </a:lnSpc>
              <a:buFont typeface="Arial" panose="020B0604020202020204" pitchFamily="34" charset="0"/>
              <a:buChar char="•"/>
            </a:pPr>
            <a:r>
              <a:rPr lang="sv-SE" dirty="0"/>
              <a:t>Gick igenom skolans handlingsplaner och hur de ska gå till väga vid kränkande behandling eller liknande</a:t>
            </a:r>
          </a:p>
          <a:p>
            <a:pPr marL="285750" indent="-285750" algn="l">
              <a:lnSpc>
                <a:spcPct val="100000"/>
              </a:lnSpc>
              <a:buFont typeface="Arial" panose="020B0604020202020204" pitchFamily="34" charset="0"/>
              <a:buChar char="•"/>
            </a:pPr>
            <a:r>
              <a:rPr lang="sv-SE" dirty="0"/>
              <a:t>Truckspåret 1 gång/vecka och teorispåret varannan vecka</a:t>
            </a:r>
          </a:p>
          <a:p>
            <a:pPr marL="285750" indent="-285750" algn="l">
              <a:lnSpc>
                <a:spcPct val="100000"/>
              </a:lnSpc>
              <a:buFont typeface="Arial" panose="020B0604020202020204" pitchFamily="34" charset="0"/>
              <a:buChar char="•"/>
            </a:pPr>
            <a:r>
              <a:rPr lang="sv-SE" dirty="0"/>
              <a:t>Fokus jämställdhet, genus och </a:t>
            </a:r>
            <a:r>
              <a:rPr lang="sv-SE" dirty="0" err="1"/>
              <a:t>våldsfrågor</a:t>
            </a:r>
            <a:r>
              <a:rPr lang="sv-SE" dirty="0"/>
              <a:t>. </a:t>
            </a:r>
          </a:p>
          <a:p>
            <a:pPr marL="285750" indent="-285750" algn="l">
              <a:lnSpc>
                <a:spcPct val="100000"/>
              </a:lnSpc>
              <a:buFont typeface="Arial" panose="020B0604020202020204" pitchFamily="34" charset="0"/>
              <a:buChar char="•"/>
            </a:pPr>
            <a:r>
              <a:rPr lang="sv-SE" dirty="0"/>
              <a:t>Använt av en programserie som finns på </a:t>
            </a:r>
            <a:r>
              <a:rPr lang="sv-SE" dirty="0" err="1"/>
              <a:t>urplay</a:t>
            </a:r>
            <a:r>
              <a:rPr lang="sv-SE" dirty="0"/>
              <a:t> – ett lektionsupplägg. Film, frågor diskussion. Lärarhandledning och material finns. </a:t>
            </a:r>
          </a:p>
          <a:p>
            <a:pPr marL="285750" indent="-285750" algn="l">
              <a:lnSpc>
                <a:spcPct val="100000"/>
              </a:lnSpc>
              <a:buFont typeface="Arial" panose="020B0604020202020204" pitchFamily="34" charset="0"/>
              <a:buChar char="•"/>
            </a:pPr>
            <a:r>
              <a:rPr lang="sv-SE" dirty="0"/>
              <a:t>Avsnitt om kroppsideal och hetsen på sociala medier. Självkänsla, självförtroende – vad det är och hur man kan stärka sig själv?</a:t>
            </a:r>
          </a:p>
        </p:txBody>
      </p:sp>
    </p:spTree>
    <p:extLst>
      <p:ext uri="{BB962C8B-B14F-4D97-AF65-F5344CB8AC3E}">
        <p14:creationId xmlns:p14="http://schemas.microsoft.com/office/powerpoint/2010/main" val="22949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0F049A-16F8-4886-A9ED-E1888F3E4325}"/>
              </a:ext>
            </a:extLst>
          </p:cNvPr>
          <p:cNvSpPr>
            <a:spLocks noGrp="1"/>
          </p:cNvSpPr>
          <p:nvPr>
            <p:ph type="title"/>
          </p:nvPr>
        </p:nvSpPr>
        <p:spPr>
          <a:xfrm>
            <a:off x="803275" y="4863460"/>
            <a:ext cx="10585450" cy="1325563"/>
          </a:xfrm>
        </p:spPr>
        <p:txBody>
          <a:bodyPr anchor="b">
            <a:normAutofit/>
          </a:bodyPr>
          <a:lstStyle/>
          <a:p>
            <a:r>
              <a:rPr lang="sv-SE" sz="3600" b="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https://urplay.se/serie/198746-pk-mannen</a:t>
            </a:r>
            <a:br>
              <a:rPr lang="sv-SE" dirty="0"/>
            </a:br>
            <a:endParaRPr lang="sv-SE" dirty="0"/>
          </a:p>
        </p:txBody>
      </p:sp>
      <p:grpSp>
        <p:nvGrpSpPr>
          <p:cNvPr id="8" name="Grupp 7">
            <a:extLst>
              <a:ext uri="{FF2B5EF4-FFF2-40B4-BE49-F238E27FC236}">
                <a16:creationId xmlns:a16="http://schemas.microsoft.com/office/drawing/2014/main" id="{DDBD17EC-91F3-A9FA-3BC5-D6730525C556}"/>
              </a:ext>
            </a:extLst>
          </p:cNvPr>
          <p:cNvGrpSpPr/>
          <p:nvPr/>
        </p:nvGrpSpPr>
        <p:grpSpPr>
          <a:xfrm>
            <a:off x="2023491" y="269749"/>
            <a:ext cx="8145017" cy="4593711"/>
            <a:chOff x="184153" y="180975"/>
            <a:chExt cx="8145017" cy="4593711"/>
          </a:xfrm>
        </p:grpSpPr>
        <p:pic>
          <p:nvPicPr>
            <p:cNvPr id="4" name="Bildobjekt 3">
              <a:extLst>
                <a:ext uri="{FF2B5EF4-FFF2-40B4-BE49-F238E27FC236}">
                  <a16:creationId xmlns:a16="http://schemas.microsoft.com/office/drawing/2014/main" id="{16BE9D2F-32EA-4995-89F4-69FB9A6C92CC}"/>
                </a:ext>
              </a:extLst>
            </p:cNvPr>
            <p:cNvPicPr>
              <a:picLocks noChangeAspect="1"/>
            </p:cNvPicPr>
            <p:nvPr/>
          </p:nvPicPr>
          <p:blipFill rotWithShape="1">
            <a:blip r:embed="rId3"/>
            <a:srcRect t="14550" r="1441" b="6721"/>
            <a:stretch/>
          </p:blipFill>
          <p:spPr bwMode="auto">
            <a:xfrm>
              <a:off x="184153" y="180975"/>
              <a:ext cx="6159497" cy="2767574"/>
            </a:xfrm>
            <a:prstGeom prst="rect">
              <a:avLst/>
            </a:prstGeom>
            <a:extLst>
              <a:ext uri="{53640926-AAD7-44D8-BBD7-CCE9431645EC}">
                <a14:shadowObscured xmlns:a14="http://schemas.microsoft.com/office/drawing/2010/main"/>
              </a:ext>
            </a:extLst>
          </p:spPr>
        </p:pic>
        <p:pic>
          <p:nvPicPr>
            <p:cNvPr id="5" name="Bildobjekt 4">
              <a:extLst>
                <a:ext uri="{FF2B5EF4-FFF2-40B4-BE49-F238E27FC236}">
                  <a16:creationId xmlns:a16="http://schemas.microsoft.com/office/drawing/2014/main" id="{92AD809E-304E-47CD-B27A-322C7251B4E8}"/>
                </a:ext>
              </a:extLst>
            </p:cNvPr>
            <p:cNvPicPr>
              <a:picLocks noChangeAspect="1"/>
            </p:cNvPicPr>
            <p:nvPr/>
          </p:nvPicPr>
          <p:blipFill rotWithShape="1">
            <a:blip r:embed="rId4"/>
            <a:srcRect l="1763" t="29591" r="37831" b="24162"/>
            <a:stretch/>
          </p:blipFill>
          <p:spPr bwMode="auto">
            <a:xfrm>
              <a:off x="2079628" y="2083313"/>
              <a:ext cx="6249542" cy="2691373"/>
            </a:xfrm>
            <a:prstGeom prst="rect">
              <a:avLst/>
            </a:prstGeom>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1250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44F3FE1-987A-4605-86D9-A1904E507B24}"/>
              </a:ext>
            </a:extLst>
          </p:cNvPr>
          <p:cNvSpPr>
            <a:spLocks noGrp="1"/>
          </p:cNvSpPr>
          <p:nvPr>
            <p:ph type="sldNum" sz="quarter" idx="14"/>
          </p:nvPr>
        </p:nvSpPr>
        <p:spPr/>
        <p:txBody>
          <a:bodyPr/>
          <a:lstStyle/>
          <a:p>
            <a:fld id="{4B6BCDE0-5F4D-7546-9DCD-CF98CE8A5EAE}" type="slidenum">
              <a:rPr lang="sv-SE" smtClean="0"/>
              <a:pPr/>
              <a:t>14</a:t>
            </a:fld>
            <a:endParaRPr lang="sv-SE"/>
          </a:p>
        </p:txBody>
      </p:sp>
      <p:sp>
        <p:nvSpPr>
          <p:cNvPr id="4" name="Rubrik 3">
            <a:extLst>
              <a:ext uri="{FF2B5EF4-FFF2-40B4-BE49-F238E27FC236}">
                <a16:creationId xmlns:a16="http://schemas.microsoft.com/office/drawing/2014/main" id="{37A31E4F-C47D-4316-990E-0B5D4D6B8044}"/>
              </a:ext>
            </a:extLst>
          </p:cNvPr>
          <p:cNvSpPr>
            <a:spLocks noGrp="1"/>
          </p:cNvSpPr>
          <p:nvPr>
            <p:ph type="title"/>
          </p:nvPr>
        </p:nvSpPr>
        <p:spPr/>
        <p:txBody>
          <a:bodyPr/>
          <a:lstStyle/>
          <a:p>
            <a:r>
              <a:rPr lang="sv-SE" dirty="0"/>
              <a:t>Tack!</a:t>
            </a:r>
          </a:p>
        </p:txBody>
      </p:sp>
      <p:sp>
        <p:nvSpPr>
          <p:cNvPr id="5" name="Platshållare för text 4">
            <a:extLst>
              <a:ext uri="{FF2B5EF4-FFF2-40B4-BE49-F238E27FC236}">
                <a16:creationId xmlns:a16="http://schemas.microsoft.com/office/drawing/2014/main" id="{C07DE435-667C-47F9-8361-3A070E3B27A4}"/>
              </a:ext>
            </a:extLst>
          </p:cNvPr>
          <p:cNvSpPr>
            <a:spLocks noGrp="1"/>
          </p:cNvSpPr>
          <p:nvPr>
            <p:ph type="body" sz="quarter" idx="15"/>
          </p:nvPr>
        </p:nvSpPr>
        <p:spPr>
          <a:xfrm>
            <a:off x="6515100" y="2078831"/>
            <a:ext cx="4873625" cy="2700337"/>
          </a:xfrm>
        </p:spPr>
        <p:txBody>
          <a:bodyPr anchor="ctr"/>
          <a:lstStyle/>
          <a:p>
            <a:r>
              <a:rPr lang="sv-SE" sz="2000" dirty="0">
                <a:solidFill>
                  <a:srgbClr val="0070C0"/>
                </a:solidFill>
                <a:hlinkClick r:id="rId2">
                  <a:extLst>
                    <a:ext uri="{A12FA001-AC4F-418D-AE19-62706E023703}">
                      <ahyp:hlinkClr xmlns:ahyp="http://schemas.microsoft.com/office/drawing/2018/hyperlinkcolor" val="tx"/>
                    </a:ext>
                  </a:extLst>
                </a:hlinkClick>
              </a:rPr>
              <a:t>www.rarsormland.se</a:t>
            </a:r>
            <a:endParaRPr lang="sv-SE" sz="2000" dirty="0">
              <a:solidFill>
                <a:srgbClr val="0070C0"/>
              </a:solidFill>
            </a:endParaRPr>
          </a:p>
        </p:txBody>
      </p:sp>
      <p:pic>
        <p:nvPicPr>
          <p:cNvPr id="13" name="Bildobjekt 12">
            <a:extLst>
              <a:ext uri="{FF2B5EF4-FFF2-40B4-BE49-F238E27FC236}">
                <a16:creationId xmlns:a16="http://schemas.microsoft.com/office/drawing/2014/main" id="{47A86C62-9A3C-424E-B860-D9710A005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5" y="138482"/>
            <a:ext cx="5824168" cy="5824168"/>
          </a:xfrm>
          <a:prstGeom prst="rect">
            <a:avLst/>
          </a:prstGeom>
        </p:spPr>
      </p:pic>
    </p:spTree>
    <p:extLst>
      <p:ext uri="{BB962C8B-B14F-4D97-AF65-F5344CB8AC3E}">
        <p14:creationId xmlns:p14="http://schemas.microsoft.com/office/powerpoint/2010/main" val="327914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9284EAE-1A34-4E44-9EF4-105341DE2EED}"/>
              </a:ext>
            </a:extLst>
          </p:cNvPr>
          <p:cNvSpPr>
            <a:spLocks noGrp="1"/>
          </p:cNvSpPr>
          <p:nvPr>
            <p:ph type="sldNum" sz="quarter" idx="14"/>
          </p:nvPr>
        </p:nvSpPr>
        <p:spPr/>
        <p:txBody>
          <a:bodyPr/>
          <a:lstStyle/>
          <a:p>
            <a:fld id="{4B6BCDE0-5F4D-7546-9DCD-CF98CE8A5EAE}" type="slidenum">
              <a:rPr lang="sv-SE" smtClean="0"/>
              <a:pPr/>
              <a:t>2</a:t>
            </a:fld>
            <a:endParaRPr lang="sv-SE"/>
          </a:p>
        </p:txBody>
      </p:sp>
      <p:sp>
        <p:nvSpPr>
          <p:cNvPr id="8" name="Platshållare för text 7">
            <a:extLst>
              <a:ext uri="{FF2B5EF4-FFF2-40B4-BE49-F238E27FC236}">
                <a16:creationId xmlns:a16="http://schemas.microsoft.com/office/drawing/2014/main" id="{E1985160-DFB4-43D4-835A-1CC2E3D62A01}"/>
              </a:ext>
            </a:extLst>
          </p:cNvPr>
          <p:cNvSpPr>
            <a:spLocks noGrp="1"/>
          </p:cNvSpPr>
          <p:nvPr>
            <p:ph type="body" sz="quarter" idx="4294967295"/>
          </p:nvPr>
        </p:nvSpPr>
        <p:spPr>
          <a:xfrm>
            <a:off x="803275" y="1640264"/>
            <a:ext cx="10585450" cy="4119512"/>
          </a:xfrm>
        </p:spPr>
        <p:txBody>
          <a:bodyPr>
            <a:normAutofit/>
          </a:bodyPr>
          <a:lstStyle/>
          <a:p>
            <a:pPr marL="0" indent="0" algn="l">
              <a:lnSpc>
                <a:spcPct val="150000"/>
              </a:lnSpc>
              <a:buNone/>
            </a:pPr>
            <a:r>
              <a:rPr lang="sv-SE" sz="3200" dirty="0"/>
              <a:t>Olika förutsättningar i kommunerna</a:t>
            </a:r>
          </a:p>
          <a:p>
            <a:pPr marL="0" indent="0" algn="l">
              <a:lnSpc>
                <a:spcPct val="150000"/>
              </a:lnSpc>
              <a:buNone/>
            </a:pPr>
            <a:r>
              <a:rPr lang="sv-SE" sz="3200" dirty="0"/>
              <a:t>Delprojektägare i olika kommunala enheter</a:t>
            </a:r>
          </a:p>
          <a:p>
            <a:pPr marL="0" indent="0" algn="l">
              <a:lnSpc>
                <a:spcPct val="150000"/>
              </a:lnSpc>
              <a:buNone/>
            </a:pPr>
            <a:r>
              <a:rPr lang="sv-SE" sz="3200" dirty="0"/>
              <a:t>Olika utmaningar</a:t>
            </a:r>
          </a:p>
          <a:p>
            <a:pPr marL="0" indent="0" algn="l">
              <a:lnSpc>
                <a:spcPct val="150000"/>
              </a:lnSpc>
              <a:buNone/>
            </a:pPr>
            <a:r>
              <a:rPr lang="sv-SE" sz="3200" dirty="0"/>
              <a:t>Olika arbetssätt</a:t>
            </a:r>
          </a:p>
        </p:txBody>
      </p:sp>
    </p:spTree>
    <p:extLst>
      <p:ext uri="{BB962C8B-B14F-4D97-AF65-F5344CB8AC3E}">
        <p14:creationId xmlns:p14="http://schemas.microsoft.com/office/powerpoint/2010/main" val="250723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6A4FE4B-380A-44AC-BFAE-0F43E75FD405}"/>
              </a:ext>
            </a:extLst>
          </p:cNvPr>
          <p:cNvSpPr>
            <a:spLocks noGrp="1"/>
          </p:cNvSpPr>
          <p:nvPr>
            <p:ph type="sldNum" sz="quarter" idx="14"/>
          </p:nvPr>
        </p:nvSpPr>
        <p:spPr/>
        <p:txBody>
          <a:bodyPr/>
          <a:lstStyle/>
          <a:p>
            <a:fld id="{4B6BCDE0-5F4D-7546-9DCD-CF98CE8A5EAE}" type="slidenum">
              <a:rPr lang="sv-SE" smtClean="0"/>
              <a:pPr/>
              <a:t>3</a:t>
            </a:fld>
            <a:endParaRPr lang="sv-SE" dirty="0"/>
          </a:p>
        </p:txBody>
      </p:sp>
      <p:sp>
        <p:nvSpPr>
          <p:cNvPr id="4" name="Rubrik 3">
            <a:extLst>
              <a:ext uri="{FF2B5EF4-FFF2-40B4-BE49-F238E27FC236}">
                <a16:creationId xmlns:a16="http://schemas.microsoft.com/office/drawing/2014/main" id="{E5A20408-8FDC-4D06-93CC-57212607A208}"/>
              </a:ext>
            </a:extLst>
          </p:cNvPr>
          <p:cNvSpPr>
            <a:spLocks noGrp="1"/>
          </p:cNvSpPr>
          <p:nvPr>
            <p:ph type="title"/>
          </p:nvPr>
        </p:nvSpPr>
        <p:spPr>
          <a:xfrm>
            <a:off x="803275" y="187325"/>
            <a:ext cx="10585450" cy="755600"/>
          </a:xfrm>
        </p:spPr>
        <p:txBody>
          <a:bodyPr/>
          <a:lstStyle/>
          <a:p>
            <a:r>
              <a:rPr lang="sv-SE" dirty="0"/>
              <a:t>Deltagare och mål</a:t>
            </a:r>
          </a:p>
        </p:txBody>
      </p:sp>
      <p:sp>
        <p:nvSpPr>
          <p:cNvPr id="5" name="Platshållare för text 4">
            <a:extLst>
              <a:ext uri="{FF2B5EF4-FFF2-40B4-BE49-F238E27FC236}">
                <a16:creationId xmlns:a16="http://schemas.microsoft.com/office/drawing/2014/main" id="{C5A67296-E598-46DD-9934-1E1FC52FA432}"/>
              </a:ext>
            </a:extLst>
          </p:cNvPr>
          <p:cNvSpPr>
            <a:spLocks noGrp="1"/>
          </p:cNvSpPr>
          <p:nvPr>
            <p:ph type="body" sz="quarter" idx="4294967295"/>
          </p:nvPr>
        </p:nvSpPr>
        <p:spPr>
          <a:xfrm>
            <a:off x="803275" y="1112363"/>
            <a:ext cx="10585450" cy="5016975"/>
          </a:xfrm>
        </p:spPr>
        <p:txBody>
          <a:bodyPr vert="horz" lIns="91440" tIns="45720" rIns="91440" bIns="45720" rtlCol="0" anchor="t">
            <a:normAutofit/>
          </a:bodyPr>
          <a:lstStyle/>
          <a:p>
            <a:pPr marL="0" indent="0" algn="l">
              <a:buNone/>
            </a:pPr>
            <a:r>
              <a:rPr lang="sv-SE" sz="2400" dirty="0"/>
              <a:t>Totalt mellan 150 till 210 deltagare</a:t>
            </a:r>
          </a:p>
          <a:p>
            <a:pPr marL="0" indent="0" algn="l">
              <a:buNone/>
            </a:pPr>
            <a:r>
              <a:rPr lang="sv-SE" sz="2400" dirty="0"/>
              <a:t>Antal hittills: 143</a:t>
            </a:r>
          </a:p>
          <a:p>
            <a:pPr marL="0" indent="0" algn="l">
              <a:buNone/>
            </a:pPr>
            <a:r>
              <a:rPr lang="sv-SE" sz="2400" dirty="0"/>
              <a:t>Avslutade har gått vidare till: 32 totalt. 14 till arbete. Uppnått mål 6. </a:t>
            </a:r>
          </a:p>
          <a:p>
            <a:pPr marL="0" indent="0" algn="l">
              <a:buNone/>
            </a:pPr>
            <a:r>
              <a:rPr lang="sv-SE" sz="2400" dirty="0"/>
              <a:t>Annat 6</a:t>
            </a:r>
          </a:p>
          <a:p>
            <a:pPr marL="0" indent="0" algn="l">
              <a:buNone/>
            </a:pPr>
            <a:endParaRPr lang="sv-SE" sz="2400" dirty="0"/>
          </a:p>
          <a:p>
            <a:pPr marL="0" indent="0" algn="l">
              <a:buNone/>
            </a:pPr>
            <a:r>
              <a:rPr lang="sv-SE" sz="2400" dirty="0"/>
              <a:t>Uppställda målen:</a:t>
            </a:r>
          </a:p>
          <a:p>
            <a:pPr marL="0" indent="0" algn="l">
              <a:buNone/>
            </a:pPr>
            <a:r>
              <a:rPr lang="sv-SE" sz="2400" dirty="0"/>
              <a:t>50% av deltagarna ska: påbörja, återgå till gymnasiestudier, klara gymnasiekurser, gå ut i arbete</a:t>
            </a:r>
          </a:p>
          <a:p>
            <a:pPr marL="0" indent="0" algn="l">
              <a:buNone/>
            </a:pPr>
            <a:endParaRPr lang="sv-SE" sz="2400" dirty="0"/>
          </a:p>
          <a:p>
            <a:pPr marL="0" indent="0" algn="l">
              <a:buNone/>
            </a:pPr>
            <a:r>
              <a:rPr lang="sv-SE" sz="2400" dirty="0"/>
              <a:t>25% av deltagare som varit inaktiva lång tid ska komma till aktivitet</a:t>
            </a:r>
          </a:p>
        </p:txBody>
      </p:sp>
    </p:spTree>
    <p:extLst>
      <p:ext uri="{BB962C8B-B14F-4D97-AF65-F5344CB8AC3E}">
        <p14:creationId xmlns:p14="http://schemas.microsoft.com/office/powerpoint/2010/main" val="6089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6962347E-250C-42E1-A59C-ADD15DDD720D}"/>
              </a:ext>
            </a:extLst>
          </p:cNvPr>
          <p:cNvSpPr>
            <a:spLocks noGrp="1"/>
          </p:cNvSpPr>
          <p:nvPr>
            <p:ph type="body" sz="quarter" idx="15"/>
          </p:nvPr>
        </p:nvSpPr>
        <p:spPr>
          <a:xfrm>
            <a:off x="803275" y="2686050"/>
            <a:ext cx="10585450" cy="3505200"/>
          </a:xfrm>
        </p:spPr>
        <p:txBody>
          <a:bodyPr>
            <a:normAutofit/>
          </a:bodyPr>
          <a:lstStyle/>
          <a:p>
            <a:pPr marL="0" indent="0" algn="ctr">
              <a:buNone/>
            </a:pPr>
            <a:r>
              <a:rPr lang="sv-SE" sz="2400" dirty="0" err="1"/>
              <a:t>Kayse</a:t>
            </a:r>
            <a:r>
              <a:rPr lang="sv-SE" sz="2400" dirty="0"/>
              <a:t> </a:t>
            </a:r>
            <a:r>
              <a:rPr lang="sv-SE" sz="2400" dirty="0" err="1"/>
              <a:t>Shafec</a:t>
            </a:r>
          </a:p>
        </p:txBody>
      </p:sp>
      <p:sp>
        <p:nvSpPr>
          <p:cNvPr id="6" name="Platshållare för bildnummer 1">
            <a:extLst>
              <a:ext uri="{FF2B5EF4-FFF2-40B4-BE49-F238E27FC236}">
                <a16:creationId xmlns:a16="http://schemas.microsoft.com/office/drawing/2014/main" id="{C7BBB79D-66DB-750A-A3A8-23A156142B00}"/>
              </a:ext>
            </a:extLst>
          </p:cNvPr>
          <p:cNvSpPr txBox="1">
            <a:spLocks/>
          </p:cNvSpPr>
          <p:nvPr/>
        </p:nvSpPr>
        <p:spPr>
          <a:xfrm>
            <a:off x="8991600" y="63055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6BCDE0-5F4D-7546-9DCD-CF98CE8A5EAE}" type="slidenum">
              <a:rPr lang="sv-SE" sz="900" smtClean="0">
                <a:latin typeface="Arial" panose="020B0604020202020204" pitchFamily="34" charset="0"/>
                <a:cs typeface="Arial" panose="020B0604020202020204" pitchFamily="34" charset="0"/>
              </a:rPr>
              <a:pPr algn="r"/>
              <a:t>4</a:t>
            </a:fld>
            <a:endParaRPr lang="sv-SE" sz="900" dirty="0">
              <a:latin typeface="Arial" panose="020B06040202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29A6EEEC-A10B-148E-5659-131E44982076}"/>
              </a:ext>
            </a:extLst>
          </p:cNvPr>
          <p:cNvSpPr txBox="1">
            <a:spLocks/>
          </p:cNvSpPr>
          <p:nvPr/>
        </p:nvSpPr>
        <p:spPr>
          <a:xfrm>
            <a:off x="803275" y="1733699"/>
            <a:ext cx="10585450" cy="7078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r>
              <a:rPr lang="sv-SE" dirty="0">
                <a:solidFill>
                  <a:srgbClr val="7E0C6E"/>
                </a:solidFill>
              </a:rPr>
              <a:t>Delprojekt Katrineholm / Vingåker</a:t>
            </a:r>
          </a:p>
        </p:txBody>
      </p:sp>
    </p:spTree>
    <p:extLst>
      <p:ext uri="{BB962C8B-B14F-4D97-AF65-F5344CB8AC3E}">
        <p14:creationId xmlns:p14="http://schemas.microsoft.com/office/powerpoint/2010/main" val="644281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1FC4FB3-5910-4260-B3FF-E237660CB6B0}"/>
              </a:ext>
            </a:extLst>
          </p:cNvPr>
          <p:cNvSpPr>
            <a:spLocks noGrp="1"/>
          </p:cNvSpPr>
          <p:nvPr>
            <p:ph type="body" sz="quarter" idx="15"/>
          </p:nvPr>
        </p:nvSpPr>
        <p:spPr>
          <a:xfrm>
            <a:off x="803275" y="1955800"/>
            <a:ext cx="10585450" cy="4140199"/>
          </a:xfrm>
        </p:spPr>
        <p:txBody>
          <a:bodyPr>
            <a:normAutofit/>
          </a:bodyPr>
          <a:lstStyle/>
          <a:p>
            <a:pPr marL="342900" indent="-342900" algn="l">
              <a:buClr>
                <a:srgbClr val="7E0C6E"/>
              </a:buClr>
              <a:buFont typeface="Arial" panose="020B0604020202020204" pitchFamily="34" charset="0"/>
              <a:buChar char="•"/>
            </a:pPr>
            <a:r>
              <a:rPr lang="en-US" sz="2000" dirty="0"/>
              <a:t>20 – 30 </a:t>
            </a:r>
            <a:r>
              <a:rPr lang="en-US" sz="2000" dirty="0" err="1"/>
              <a:t>deltagare</a:t>
            </a:r>
            <a:r>
              <a:rPr lang="en-US" sz="2000" dirty="0"/>
              <a:t>​</a:t>
            </a:r>
          </a:p>
          <a:p>
            <a:pPr marL="342900" indent="-342900" algn="l">
              <a:buClr>
                <a:srgbClr val="7E0C6E"/>
              </a:buClr>
              <a:buFont typeface="Arial" panose="020B0604020202020204" pitchFamily="34" charset="0"/>
              <a:buChar char="•"/>
            </a:pPr>
            <a:r>
              <a:rPr lang="en-US" sz="2000" dirty="0" err="1"/>
              <a:t>Ungdomstorget</a:t>
            </a:r>
            <a:r>
              <a:rPr lang="en-US" sz="2000" dirty="0"/>
              <a:t>​</a:t>
            </a:r>
          </a:p>
          <a:p>
            <a:pPr marL="342900" indent="-342900" algn="l">
              <a:buClr>
                <a:srgbClr val="7E0C6E"/>
              </a:buClr>
              <a:buFont typeface="Arial" panose="020B0604020202020204" pitchFamily="34" charset="0"/>
              <a:buChar char="•"/>
            </a:pPr>
            <a:r>
              <a:rPr lang="sv-SE" sz="2000" dirty="0"/>
              <a:t>Målgrupp Unga 16 – 24 år som varken arbetar eller studerar</a:t>
            </a:r>
            <a:endParaRPr lang="en-US" sz="2000" dirty="0"/>
          </a:p>
          <a:p>
            <a:pPr marL="342900" indent="-342900" algn="l">
              <a:buClr>
                <a:srgbClr val="7E0C6E"/>
              </a:buClr>
              <a:buFont typeface="Arial" panose="020B0604020202020204" pitchFamily="34" charset="0"/>
              <a:buChar char="•"/>
            </a:pPr>
            <a:r>
              <a:rPr lang="en-US" sz="2000" dirty="0" err="1"/>
              <a:t>Primär</a:t>
            </a:r>
            <a:r>
              <a:rPr lang="en-US" sz="2000" dirty="0"/>
              <a:t> </a:t>
            </a:r>
            <a:r>
              <a:rPr lang="en-US" sz="2000" b="1" dirty="0" err="1"/>
              <a:t>målgrupp</a:t>
            </a:r>
            <a:r>
              <a:rPr lang="en-US" sz="2000" dirty="0"/>
              <a:t> </a:t>
            </a:r>
            <a:r>
              <a:rPr lang="en-US" sz="2000" dirty="0" err="1"/>
              <a:t>är</a:t>
            </a:r>
            <a:r>
              <a:rPr lang="en-US" sz="2000" dirty="0"/>
              <a:t> "</a:t>
            </a:r>
            <a:r>
              <a:rPr lang="en-US" sz="2000" dirty="0" err="1"/>
              <a:t>Studiebevisarna</a:t>
            </a:r>
            <a:r>
              <a:rPr lang="en-US" sz="2000" dirty="0"/>
              <a:t>" </a:t>
            </a:r>
            <a:r>
              <a:rPr lang="en-US" sz="2000" dirty="0" err="1"/>
              <a:t>för</a:t>
            </a:r>
            <a:r>
              <a:rPr lang="en-US" sz="2000" dirty="0"/>
              <a:t> </a:t>
            </a:r>
            <a:r>
              <a:rPr lang="en-US" sz="2000" dirty="0" err="1"/>
              <a:t>delprojektet</a:t>
            </a:r>
            <a:r>
              <a:rPr lang="en-US" sz="2000" dirty="0"/>
              <a:t> </a:t>
            </a:r>
            <a:r>
              <a:rPr lang="en-US" sz="2000" dirty="0" err="1"/>
              <a:t>Viadidakt</a:t>
            </a:r>
            <a:r>
              <a:rPr lang="en-US" sz="2000" dirty="0"/>
              <a:t>​</a:t>
            </a:r>
          </a:p>
          <a:p>
            <a:pPr marL="342900" indent="-342900" algn="l">
              <a:buClr>
                <a:srgbClr val="7E0C6E"/>
              </a:buClr>
              <a:buFont typeface="Arial" panose="020B0604020202020204" pitchFamily="34" charset="0"/>
              <a:buChar char="•"/>
            </a:pPr>
            <a:r>
              <a:rPr lang="sv-SE" sz="2000" dirty="0"/>
              <a:t>Mildra konsekvenserna av Covid-19.</a:t>
            </a:r>
            <a:endParaRPr lang="en-US" sz="2000" dirty="0"/>
          </a:p>
          <a:p>
            <a:pPr marL="342900" indent="-342900" algn="l">
              <a:buClr>
                <a:srgbClr val="7E0C6E"/>
              </a:buClr>
              <a:buFont typeface="Arial" panose="020B0604020202020204" pitchFamily="34" charset="0"/>
              <a:buChar char="•"/>
            </a:pPr>
            <a:r>
              <a:rPr lang="en-US" sz="2000" dirty="0" err="1"/>
              <a:t>Målet</a:t>
            </a:r>
            <a:r>
              <a:rPr lang="en-US" sz="2000" dirty="0"/>
              <a:t> </a:t>
            </a:r>
            <a:r>
              <a:rPr lang="en-US" sz="2000" dirty="0" err="1"/>
              <a:t>är</a:t>
            </a:r>
            <a:r>
              <a:rPr lang="en-US" sz="2000" dirty="0"/>
              <a:t> </a:t>
            </a:r>
            <a:r>
              <a:rPr lang="en-US" sz="2000" dirty="0" err="1"/>
              <a:t>att</a:t>
            </a:r>
            <a:r>
              <a:rPr lang="en-US" sz="2000" dirty="0"/>
              <a:t> </a:t>
            </a:r>
            <a:r>
              <a:rPr lang="en-US" sz="2000" dirty="0" err="1"/>
              <a:t>fler</a:t>
            </a:r>
            <a:r>
              <a:rPr lang="en-US" sz="2000" dirty="0"/>
              <a:t> </a:t>
            </a:r>
            <a:r>
              <a:rPr lang="en-US" sz="2000" dirty="0" err="1"/>
              <a:t>individer</a:t>
            </a:r>
            <a:r>
              <a:rPr lang="en-US" sz="2000" dirty="0"/>
              <a:t> ska </a:t>
            </a:r>
            <a:r>
              <a:rPr lang="en-US" sz="2000" dirty="0" err="1"/>
              <a:t>fullfölja</a:t>
            </a:r>
            <a:r>
              <a:rPr lang="en-US" sz="2000" dirty="0"/>
              <a:t> </a:t>
            </a:r>
            <a:r>
              <a:rPr lang="en-US" sz="2000" dirty="0" err="1"/>
              <a:t>gymnasiet</a:t>
            </a:r>
            <a:r>
              <a:rPr lang="en-US" sz="2000" dirty="0"/>
              <a:t> </a:t>
            </a:r>
            <a:r>
              <a:rPr lang="en-US" sz="2000" dirty="0" err="1"/>
              <a:t>eller</a:t>
            </a:r>
            <a:r>
              <a:rPr lang="en-US" sz="2000" dirty="0"/>
              <a:t> </a:t>
            </a:r>
            <a:r>
              <a:rPr lang="en-US" sz="2000" dirty="0" err="1"/>
              <a:t>andra</a:t>
            </a:r>
            <a:r>
              <a:rPr lang="en-US" sz="2000" dirty="0"/>
              <a:t> studier </a:t>
            </a:r>
            <a:r>
              <a:rPr lang="en-US" sz="2000" dirty="0" err="1"/>
              <a:t>alternativt</a:t>
            </a:r>
            <a:r>
              <a:rPr lang="en-US" sz="2000" dirty="0"/>
              <a:t> </a:t>
            </a:r>
            <a:r>
              <a:rPr lang="en-US" sz="2000" dirty="0" err="1"/>
              <a:t>komma</a:t>
            </a:r>
            <a:r>
              <a:rPr lang="en-US" sz="2000" dirty="0"/>
              <a:t> </a:t>
            </a:r>
            <a:r>
              <a:rPr lang="en-US" sz="2000" dirty="0" err="1"/>
              <a:t>i</a:t>
            </a:r>
            <a:r>
              <a:rPr lang="en-US" sz="2000" dirty="0"/>
              <a:t> </a:t>
            </a:r>
            <a:r>
              <a:rPr lang="en-US" sz="2000" dirty="0" err="1"/>
              <a:t>arbete</a:t>
            </a:r>
            <a:r>
              <a:rPr lang="en-US" sz="2000" dirty="0"/>
              <a:t>. </a:t>
            </a:r>
          </a:p>
          <a:p>
            <a:pPr marL="342900" indent="-342900" algn="l">
              <a:buClr>
                <a:srgbClr val="7E0C6E"/>
              </a:buClr>
              <a:buFont typeface="Arial" panose="020B0604020202020204" pitchFamily="34" charset="0"/>
              <a:buChar char="•"/>
            </a:pPr>
            <a:r>
              <a:rPr lang="en-US" sz="2000" dirty="0" err="1"/>
              <a:t>Skapa</a:t>
            </a:r>
            <a:r>
              <a:rPr lang="en-US" sz="2000" dirty="0"/>
              <a:t> </a:t>
            </a:r>
            <a:r>
              <a:rPr lang="en-US" sz="2000" dirty="0" err="1"/>
              <a:t>en</a:t>
            </a:r>
            <a:r>
              <a:rPr lang="en-US" sz="2000" dirty="0"/>
              <a:t> </a:t>
            </a:r>
            <a:r>
              <a:rPr lang="en-US" sz="2000" dirty="0" err="1"/>
              <a:t>länk</a:t>
            </a:r>
            <a:r>
              <a:rPr lang="en-US" sz="2000" dirty="0"/>
              <a:t> </a:t>
            </a:r>
            <a:r>
              <a:rPr lang="en-US" sz="2000" dirty="0" err="1"/>
              <a:t>mellan</a:t>
            </a:r>
            <a:r>
              <a:rPr lang="en-US" sz="2000" dirty="0"/>
              <a:t> </a:t>
            </a:r>
            <a:r>
              <a:rPr lang="en-US" sz="2000" dirty="0" err="1"/>
              <a:t>gymnasiet</a:t>
            </a:r>
            <a:r>
              <a:rPr lang="en-US" sz="2000" dirty="0"/>
              <a:t> </a:t>
            </a:r>
            <a:r>
              <a:rPr lang="en-US" sz="2000" dirty="0" err="1"/>
              <a:t>och</a:t>
            </a:r>
            <a:r>
              <a:rPr lang="en-US" sz="2000" dirty="0"/>
              <a:t> </a:t>
            </a:r>
            <a:r>
              <a:rPr lang="en-US" sz="2000" dirty="0" err="1"/>
              <a:t>Komvux</a:t>
            </a:r>
            <a:r>
              <a:rPr lang="en-US" sz="2000" dirty="0"/>
              <a:t> /</a:t>
            </a:r>
            <a:r>
              <a:rPr lang="en-US" sz="2000" dirty="0" err="1"/>
              <a:t>högre</a:t>
            </a:r>
            <a:r>
              <a:rPr lang="en-US" sz="2000" dirty="0"/>
              <a:t> </a:t>
            </a:r>
            <a:r>
              <a:rPr lang="sv-SE" sz="2000" dirty="0"/>
              <a:t>​</a:t>
            </a:r>
            <a:br>
              <a:rPr lang="sv-SE" sz="2000" dirty="0"/>
            </a:br>
            <a:r>
              <a:rPr lang="en-US" sz="2000" dirty="0"/>
              <a:t>studier/</a:t>
            </a:r>
            <a:r>
              <a:rPr lang="en-US" sz="2000" dirty="0" err="1"/>
              <a:t>arbetsmarknad</a:t>
            </a:r>
            <a:r>
              <a:rPr lang="en-US" sz="2000" dirty="0"/>
              <a:t> </a:t>
            </a:r>
            <a:r>
              <a:rPr lang="en-US" sz="2000" dirty="0" err="1"/>
              <a:t>för</a:t>
            </a:r>
            <a:r>
              <a:rPr lang="en-US" sz="2000" dirty="0"/>
              <a:t> </a:t>
            </a:r>
            <a:r>
              <a:rPr lang="en-US" sz="2000" dirty="0" err="1"/>
              <a:t>att</a:t>
            </a:r>
            <a:r>
              <a:rPr lang="en-US" sz="2000" dirty="0"/>
              <a:t> </a:t>
            </a:r>
            <a:r>
              <a:rPr lang="en-US" sz="2000" dirty="0" err="1"/>
              <a:t>stärka</a:t>
            </a:r>
            <a:r>
              <a:rPr lang="en-US" sz="2000" dirty="0"/>
              <a:t> </a:t>
            </a:r>
            <a:r>
              <a:rPr lang="en-US" sz="2000" dirty="0" err="1"/>
              <a:t>individens</a:t>
            </a:r>
            <a:r>
              <a:rPr lang="en-US" sz="2000" dirty="0"/>
              <a:t> </a:t>
            </a:r>
            <a:r>
              <a:rPr lang="en-US" sz="2000" dirty="0" err="1"/>
              <a:t>möjligheter</a:t>
            </a:r>
            <a:r>
              <a:rPr lang="en-US" sz="2000" dirty="0"/>
              <a:t> </a:t>
            </a:r>
            <a:r>
              <a:rPr lang="en-US" sz="2000" dirty="0" err="1"/>
              <a:t>att</a:t>
            </a:r>
            <a:r>
              <a:rPr lang="en-US" sz="2000" dirty="0"/>
              <a:t> </a:t>
            </a:r>
            <a:r>
              <a:rPr lang="sv-SE" sz="2000" dirty="0"/>
              <a:t>​</a:t>
            </a:r>
            <a:br>
              <a:rPr lang="sv-SE" sz="2000" dirty="0"/>
            </a:br>
            <a:r>
              <a:rPr lang="en-US" sz="2000" dirty="0" err="1"/>
              <a:t>snabbare</a:t>
            </a:r>
            <a:r>
              <a:rPr lang="en-US" sz="2000" dirty="0"/>
              <a:t> </a:t>
            </a:r>
            <a:r>
              <a:rPr lang="en-US" sz="2000" dirty="0" err="1"/>
              <a:t>komma</a:t>
            </a:r>
            <a:r>
              <a:rPr lang="en-US" sz="2000" dirty="0"/>
              <a:t> till </a:t>
            </a:r>
            <a:r>
              <a:rPr lang="en-US" sz="2000" dirty="0" err="1"/>
              <a:t>arbete</a:t>
            </a:r>
            <a:r>
              <a:rPr lang="en-US" sz="2000" dirty="0"/>
              <a:t> </a:t>
            </a:r>
            <a:r>
              <a:rPr lang="en-US" sz="2000" dirty="0" err="1"/>
              <a:t>eller</a:t>
            </a:r>
            <a:r>
              <a:rPr lang="en-US" sz="2000" dirty="0"/>
              <a:t> </a:t>
            </a:r>
            <a:r>
              <a:rPr lang="en-US" sz="2000" dirty="0" err="1"/>
              <a:t>högre</a:t>
            </a:r>
            <a:r>
              <a:rPr lang="en-US" sz="2000" dirty="0"/>
              <a:t> studier.</a:t>
            </a:r>
            <a:endParaRPr lang="sv-SE" sz="2000" dirty="0"/>
          </a:p>
          <a:p>
            <a:endParaRPr lang="sv-SE" sz="1400" dirty="0"/>
          </a:p>
        </p:txBody>
      </p:sp>
      <p:sp>
        <p:nvSpPr>
          <p:cNvPr id="4" name="Rubrik 1">
            <a:extLst>
              <a:ext uri="{FF2B5EF4-FFF2-40B4-BE49-F238E27FC236}">
                <a16:creationId xmlns:a16="http://schemas.microsoft.com/office/drawing/2014/main" id="{9B3A55DA-88AD-755E-8F75-C4D1754D2019}"/>
              </a:ext>
            </a:extLst>
          </p:cNvPr>
          <p:cNvSpPr txBox="1">
            <a:spLocks/>
          </p:cNvSpPr>
          <p:nvPr/>
        </p:nvSpPr>
        <p:spPr>
          <a:xfrm>
            <a:off x="803275" y="1247924"/>
            <a:ext cx="10585450" cy="7078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gn="l"/>
            <a:r>
              <a:rPr lang="sv-SE" dirty="0">
                <a:solidFill>
                  <a:srgbClr val="7E0C6E"/>
                </a:solidFill>
              </a:rPr>
              <a:t>Syfte och målgrupp</a:t>
            </a:r>
          </a:p>
        </p:txBody>
      </p:sp>
    </p:spTree>
    <p:extLst>
      <p:ext uri="{BB962C8B-B14F-4D97-AF65-F5344CB8AC3E}">
        <p14:creationId xmlns:p14="http://schemas.microsoft.com/office/powerpoint/2010/main" val="4276880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D8E45B1-7FFD-4D64-B42B-3B925B6B8769}"/>
              </a:ext>
            </a:extLst>
          </p:cNvPr>
          <p:cNvSpPr>
            <a:spLocks noGrp="1"/>
          </p:cNvSpPr>
          <p:nvPr>
            <p:ph type="body" sz="quarter" idx="15"/>
          </p:nvPr>
        </p:nvSpPr>
        <p:spPr>
          <a:xfrm>
            <a:off x="803275" y="1955801"/>
            <a:ext cx="10585450" cy="3749674"/>
          </a:xfrm>
        </p:spPr>
        <p:txBody>
          <a:bodyPr>
            <a:normAutofit/>
          </a:bodyPr>
          <a:lstStyle/>
          <a:p>
            <a:pPr marL="285750" indent="-285750" algn="l">
              <a:buClr>
                <a:srgbClr val="7E0C6E"/>
              </a:buClr>
              <a:buFont typeface="Arial" panose="020B0604020202020204" pitchFamily="34" charset="0"/>
              <a:buChar char="•"/>
            </a:pPr>
            <a:r>
              <a:rPr lang="sv-SE" sz="2000" dirty="0"/>
              <a:t>Studiehandledning mot prövning</a:t>
            </a:r>
          </a:p>
          <a:p>
            <a:pPr marL="285750" indent="-285750" algn="l">
              <a:buClr>
                <a:srgbClr val="7E0C6E"/>
              </a:buClr>
              <a:buFont typeface="Arial" panose="020B0604020202020204" pitchFamily="34" charset="0"/>
              <a:buChar char="•"/>
            </a:pPr>
            <a:r>
              <a:rPr lang="sv-SE" sz="2000" dirty="0"/>
              <a:t>Tillgång till funktioner som lärare, coach &amp; studie- och yrkesvägledare</a:t>
            </a:r>
          </a:p>
          <a:p>
            <a:pPr marL="285750" indent="-285750" algn="l">
              <a:buClr>
                <a:srgbClr val="7E0C6E"/>
              </a:buClr>
              <a:buFont typeface="Arial" panose="020B0604020202020204" pitchFamily="34" charset="0"/>
              <a:buChar char="•"/>
            </a:pPr>
            <a:r>
              <a:rPr lang="sv-SE" sz="2000" dirty="0"/>
              <a:t>Tillgång till kurslitteratur och datorer</a:t>
            </a:r>
          </a:p>
          <a:p>
            <a:pPr marL="285750" indent="-285750" algn="l">
              <a:buClr>
                <a:srgbClr val="7E0C6E"/>
              </a:buClr>
              <a:buFont typeface="Arial" panose="020B0604020202020204" pitchFamily="34" charset="0"/>
              <a:buChar char="•"/>
            </a:pPr>
            <a:r>
              <a:rPr lang="sv-SE" sz="2000" dirty="0"/>
              <a:t>Studierna är anpassade utifrån individens egna förutsättningar</a:t>
            </a:r>
          </a:p>
          <a:p>
            <a:endParaRPr lang="sv-SE" sz="1800" dirty="0"/>
          </a:p>
        </p:txBody>
      </p:sp>
      <p:sp>
        <p:nvSpPr>
          <p:cNvPr id="7" name="Rubrik 1">
            <a:extLst>
              <a:ext uri="{FF2B5EF4-FFF2-40B4-BE49-F238E27FC236}">
                <a16:creationId xmlns:a16="http://schemas.microsoft.com/office/drawing/2014/main" id="{4920EF5A-9E5D-EC88-9E63-0F7F3BDD281C}"/>
              </a:ext>
            </a:extLst>
          </p:cNvPr>
          <p:cNvSpPr txBox="1">
            <a:spLocks/>
          </p:cNvSpPr>
          <p:nvPr/>
        </p:nvSpPr>
        <p:spPr>
          <a:xfrm>
            <a:off x="803275" y="1247924"/>
            <a:ext cx="10585450" cy="7078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gn="l"/>
            <a:r>
              <a:rPr lang="sv-SE" dirty="0">
                <a:solidFill>
                  <a:srgbClr val="7E0C6E"/>
                </a:solidFill>
              </a:rPr>
              <a:t>Vad erbjuder vi deltagarna?</a:t>
            </a:r>
          </a:p>
        </p:txBody>
      </p:sp>
    </p:spTree>
    <p:extLst>
      <p:ext uri="{BB962C8B-B14F-4D97-AF65-F5344CB8AC3E}">
        <p14:creationId xmlns:p14="http://schemas.microsoft.com/office/powerpoint/2010/main" val="32214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BEC8845-21BB-43AB-B51F-384A8BFCA149}"/>
              </a:ext>
            </a:extLst>
          </p:cNvPr>
          <p:cNvSpPr>
            <a:spLocks noGrp="1"/>
          </p:cNvSpPr>
          <p:nvPr>
            <p:ph type="body" sz="quarter" idx="15"/>
          </p:nvPr>
        </p:nvSpPr>
        <p:spPr>
          <a:xfrm>
            <a:off x="803275" y="1955801"/>
            <a:ext cx="10585450" cy="4111624"/>
          </a:xfrm>
        </p:spPr>
        <p:txBody>
          <a:bodyPr>
            <a:normAutofit fontScale="92500" lnSpcReduction="20000"/>
          </a:bodyPr>
          <a:lstStyle/>
          <a:p>
            <a:pPr marL="342900" indent="-342900" algn="l">
              <a:lnSpc>
                <a:spcPct val="120000"/>
              </a:lnSpc>
              <a:buClr>
                <a:srgbClr val="7E0C6E"/>
              </a:buClr>
              <a:buFont typeface="Arial" panose="020B0604020202020204" pitchFamily="34" charset="0"/>
              <a:buChar char="•"/>
            </a:pPr>
            <a:r>
              <a:rPr lang="sv-SE" sz="2200" dirty="0"/>
              <a:t>17 deltagare varv 5 är avslutade</a:t>
            </a:r>
          </a:p>
          <a:p>
            <a:pPr marL="342900" indent="-342900" algn="l">
              <a:lnSpc>
                <a:spcPct val="120000"/>
              </a:lnSpc>
              <a:buClr>
                <a:srgbClr val="7E0C6E"/>
              </a:buClr>
              <a:buFont typeface="Arial" panose="020B0604020202020204" pitchFamily="34" charset="0"/>
              <a:buChar char="•"/>
            </a:pPr>
            <a:r>
              <a:rPr lang="sv-SE" sz="2200" dirty="0"/>
              <a:t>Rekrytering via olika informationskanaler och varit i skolorna</a:t>
            </a:r>
          </a:p>
          <a:p>
            <a:pPr marL="342900" indent="-342900" algn="l">
              <a:lnSpc>
                <a:spcPct val="120000"/>
              </a:lnSpc>
              <a:buClr>
                <a:srgbClr val="7E0C6E"/>
              </a:buClr>
              <a:buFont typeface="Arial" panose="020B0604020202020204" pitchFamily="34" charset="0"/>
              <a:buChar char="•"/>
            </a:pPr>
            <a:r>
              <a:rPr lang="sv-SE" sz="2200" dirty="0"/>
              <a:t>Fungerande samarbete med AF</a:t>
            </a:r>
          </a:p>
          <a:p>
            <a:pPr marL="342900" indent="-342900" algn="l">
              <a:lnSpc>
                <a:spcPct val="120000"/>
              </a:lnSpc>
              <a:buClr>
                <a:srgbClr val="7E0C6E"/>
              </a:buClr>
              <a:buFont typeface="Arial" panose="020B0604020202020204" pitchFamily="34" charset="0"/>
              <a:buChar char="•"/>
            </a:pPr>
            <a:r>
              <a:rPr lang="sv-SE" sz="2200" dirty="0"/>
              <a:t>Växande målgrupp och behovet är stort</a:t>
            </a:r>
          </a:p>
          <a:p>
            <a:pPr marL="342900" indent="-342900" algn="l">
              <a:lnSpc>
                <a:spcPct val="120000"/>
              </a:lnSpc>
              <a:buClr>
                <a:srgbClr val="7E0C6E"/>
              </a:buClr>
              <a:buFont typeface="Arial" panose="020B0604020202020204" pitchFamily="34" charset="0"/>
              <a:buChar char="•"/>
            </a:pPr>
            <a:r>
              <a:rPr lang="sv-SE" sz="2200" dirty="0"/>
              <a:t>Fortsatt god arbetsmarknad</a:t>
            </a:r>
          </a:p>
          <a:p>
            <a:pPr marL="342900" indent="-342900" algn="l">
              <a:lnSpc>
                <a:spcPct val="120000"/>
              </a:lnSpc>
              <a:buClr>
                <a:srgbClr val="7E0C6E"/>
              </a:buClr>
              <a:buFont typeface="Arial" panose="020B0604020202020204" pitchFamily="34" charset="0"/>
              <a:buChar char="•"/>
            </a:pPr>
            <a:r>
              <a:rPr lang="sv-SE" sz="2200" dirty="0"/>
              <a:t>Skiftande närvaro</a:t>
            </a:r>
          </a:p>
          <a:p>
            <a:pPr marL="342900" indent="-342900" algn="l">
              <a:lnSpc>
                <a:spcPct val="120000"/>
              </a:lnSpc>
              <a:buClr>
                <a:srgbClr val="7E0C6E"/>
              </a:buClr>
              <a:buFont typeface="Arial" panose="020B0604020202020204" pitchFamily="34" charset="0"/>
              <a:buChar char="•"/>
            </a:pPr>
            <a:r>
              <a:rPr lang="sv-SE" sz="2200" dirty="0"/>
              <a:t>Lång väg till gymnasieexamen</a:t>
            </a:r>
          </a:p>
          <a:p>
            <a:pPr marL="342900" indent="-342900" algn="l">
              <a:lnSpc>
                <a:spcPct val="120000"/>
              </a:lnSpc>
              <a:buClr>
                <a:srgbClr val="7E0C6E"/>
              </a:buClr>
              <a:buFont typeface="Arial" panose="020B0604020202020204" pitchFamily="34" charset="0"/>
              <a:buChar char="•"/>
            </a:pPr>
            <a:r>
              <a:rPr lang="sv-SE" sz="2200" dirty="0"/>
              <a:t>Svenska och matematik</a:t>
            </a:r>
          </a:p>
          <a:p>
            <a:pPr marL="342900" indent="-342900" algn="l">
              <a:lnSpc>
                <a:spcPct val="120000"/>
              </a:lnSpc>
              <a:buClr>
                <a:srgbClr val="7E0C6E"/>
              </a:buClr>
              <a:buFont typeface="Arial" panose="020B0604020202020204" pitchFamily="34" charset="0"/>
              <a:buChar char="•"/>
            </a:pPr>
            <a:r>
              <a:rPr lang="sv-SE" sz="2200" dirty="0"/>
              <a:t>Backar så fort det närmar sig prövning…………………</a:t>
            </a:r>
          </a:p>
          <a:p>
            <a:pPr marL="285750" indent="-285750" algn="l">
              <a:lnSpc>
                <a:spcPct val="120000"/>
              </a:lnSpc>
              <a:buClr>
                <a:srgbClr val="7E0C6E"/>
              </a:buClr>
              <a:buFont typeface="Arial" panose="020B0604020202020204" pitchFamily="34" charset="0"/>
              <a:buChar char="•"/>
            </a:pPr>
            <a:endParaRPr lang="sv-SE" dirty="0"/>
          </a:p>
          <a:p>
            <a:pPr marL="285750" indent="-285750" algn="l">
              <a:lnSpc>
                <a:spcPct val="120000"/>
              </a:lnSpc>
              <a:buClr>
                <a:srgbClr val="7E0C6E"/>
              </a:buClr>
              <a:buFont typeface="Arial" panose="020B0604020202020204" pitchFamily="34" charset="0"/>
              <a:buChar char="•"/>
            </a:pPr>
            <a:endParaRPr lang="sv-SE" dirty="0"/>
          </a:p>
        </p:txBody>
      </p:sp>
      <p:sp>
        <p:nvSpPr>
          <p:cNvPr id="4" name="Rubrik 1">
            <a:extLst>
              <a:ext uri="{FF2B5EF4-FFF2-40B4-BE49-F238E27FC236}">
                <a16:creationId xmlns:a16="http://schemas.microsoft.com/office/drawing/2014/main" id="{F05B2015-13F0-75F4-8C7E-ED4AE01523A7}"/>
              </a:ext>
            </a:extLst>
          </p:cNvPr>
          <p:cNvSpPr txBox="1">
            <a:spLocks/>
          </p:cNvSpPr>
          <p:nvPr/>
        </p:nvSpPr>
        <p:spPr>
          <a:xfrm>
            <a:off x="803275" y="1247924"/>
            <a:ext cx="10585450" cy="7078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gn="l"/>
            <a:r>
              <a:rPr lang="sv-SE" dirty="0">
                <a:solidFill>
                  <a:srgbClr val="7E0C6E"/>
                </a:solidFill>
              </a:rPr>
              <a:t>Hur har det gått fram till idag?</a:t>
            </a:r>
          </a:p>
        </p:txBody>
      </p:sp>
    </p:spTree>
    <p:extLst>
      <p:ext uri="{BB962C8B-B14F-4D97-AF65-F5344CB8AC3E}">
        <p14:creationId xmlns:p14="http://schemas.microsoft.com/office/powerpoint/2010/main" val="12924794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0E02BC-4BA8-44E5-AAAE-ADA2E041F415}"/>
              </a:ext>
            </a:extLst>
          </p:cNvPr>
          <p:cNvSpPr>
            <a:spLocks noGrp="1"/>
          </p:cNvSpPr>
          <p:nvPr>
            <p:ph type="title"/>
          </p:nvPr>
        </p:nvSpPr>
        <p:spPr>
          <a:xfrm>
            <a:off x="803275" y="1247924"/>
            <a:ext cx="10585450" cy="707877"/>
          </a:xfrm>
        </p:spPr>
        <p:txBody>
          <a:bodyPr/>
          <a:lstStyle/>
          <a:p>
            <a:pPr algn="l"/>
            <a:r>
              <a:rPr lang="sv-SE" dirty="0">
                <a:solidFill>
                  <a:srgbClr val="7E0C6E"/>
                </a:solidFill>
              </a:rPr>
              <a:t>Vad tycker deltagarna?</a:t>
            </a:r>
          </a:p>
        </p:txBody>
      </p:sp>
      <p:sp>
        <p:nvSpPr>
          <p:cNvPr id="3" name="Platshållare för innehåll 2">
            <a:extLst>
              <a:ext uri="{FF2B5EF4-FFF2-40B4-BE49-F238E27FC236}">
                <a16:creationId xmlns:a16="http://schemas.microsoft.com/office/drawing/2014/main" id="{E4A40916-0BC4-489F-AC61-32A43269872D}"/>
              </a:ext>
            </a:extLst>
          </p:cNvPr>
          <p:cNvSpPr>
            <a:spLocks noGrp="1"/>
          </p:cNvSpPr>
          <p:nvPr>
            <p:ph type="body" sz="quarter" idx="15"/>
          </p:nvPr>
        </p:nvSpPr>
        <p:spPr>
          <a:xfrm>
            <a:off x="803275" y="1955801"/>
            <a:ext cx="10585450" cy="4187824"/>
          </a:xfrm>
        </p:spPr>
        <p:txBody>
          <a:bodyPr>
            <a:normAutofit/>
          </a:bodyPr>
          <a:lstStyle/>
          <a:p>
            <a:pPr marL="342900" indent="-342900" algn="l">
              <a:buClr>
                <a:srgbClr val="7E0C6E"/>
              </a:buClr>
              <a:buFont typeface="Arial" panose="020B0604020202020204" pitchFamily="34" charset="0"/>
              <a:buChar char="•"/>
            </a:pPr>
            <a:r>
              <a:rPr lang="sv-SE" sz="2000" dirty="0"/>
              <a:t>”För mig som har viljan att läsa klart de ämnen jag inte fått godkänt i passar den här insatsen alldeles utmärkt” </a:t>
            </a:r>
            <a:r>
              <a:rPr lang="sv-SE" sz="2000" b="1" dirty="0"/>
              <a:t>uttrycker sig en deltagare som har drygt ett år kvar till 20 år. Det vill säga en ungdom likt som många andra som har stoppats av regelverket för att komma in på Komvux.  </a:t>
            </a:r>
            <a:endParaRPr lang="sv-SE" sz="2000" dirty="0"/>
          </a:p>
          <a:p>
            <a:pPr marL="342900" indent="-342900" algn="l">
              <a:buClr>
                <a:srgbClr val="7E0C6E"/>
              </a:buClr>
              <a:buFont typeface="Arial" panose="020B0604020202020204" pitchFamily="34" charset="0"/>
              <a:buChar char="•"/>
            </a:pPr>
            <a:r>
              <a:rPr lang="sv-SE" sz="2000" b="1" dirty="0"/>
              <a:t> </a:t>
            </a:r>
            <a:r>
              <a:rPr lang="sv-SE" sz="2000" dirty="0"/>
              <a:t>”Jag känner en stor lättnad över att ha fått den här chansen då jag har haft svårt att komma igång med studierna” </a:t>
            </a:r>
            <a:r>
              <a:rPr lang="sv-SE" sz="2000" b="1" dirty="0"/>
              <a:t>säger en deltagare som har varit hemmasittare under längre period. </a:t>
            </a:r>
            <a:endParaRPr lang="sv-SE" sz="2000" dirty="0"/>
          </a:p>
          <a:p>
            <a:pPr marL="342900" indent="-342900" algn="l">
              <a:buClr>
                <a:srgbClr val="7E0C6E"/>
              </a:buClr>
              <a:buFont typeface="Arial" panose="020B0604020202020204" pitchFamily="34" charset="0"/>
              <a:buChar char="•"/>
            </a:pPr>
            <a:r>
              <a:rPr lang="sv-SE" sz="2000" b="1" dirty="0"/>
              <a:t> </a:t>
            </a:r>
            <a:r>
              <a:rPr lang="sv-SE" sz="2000" dirty="0"/>
              <a:t>”Jag har försökt att återuppta studierna på distans, men hoppade av. I detta projekt har jag nu bra kontakt med mina lärare samt kan balansera arbete och studier” </a:t>
            </a:r>
            <a:r>
              <a:rPr lang="sv-SE" sz="2000" b="1" dirty="0"/>
              <a:t>skriver en deltagare som tidigare inte kunnat kombinera arbete med studier eller haft möjlighet till studier på plats. </a:t>
            </a:r>
            <a:endParaRPr lang="sv-SE" sz="2000" dirty="0"/>
          </a:p>
          <a:p>
            <a:pPr marL="285750" indent="-285750" algn="l">
              <a:buClr>
                <a:srgbClr val="7E0C6E"/>
              </a:buClr>
              <a:buFont typeface="Arial" panose="020B0604020202020204" pitchFamily="34" charset="0"/>
              <a:buChar char="•"/>
            </a:pPr>
            <a:endParaRPr lang="sv-SE" dirty="0"/>
          </a:p>
        </p:txBody>
      </p:sp>
    </p:spTree>
    <p:extLst>
      <p:ext uri="{BB962C8B-B14F-4D97-AF65-F5344CB8AC3E}">
        <p14:creationId xmlns:p14="http://schemas.microsoft.com/office/powerpoint/2010/main" val="4239009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75ED59CB-F28E-F9B9-AA81-469313BD371F}"/>
              </a:ext>
            </a:extLst>
          </p:cNvPr>
          <p:cNvSpPr/>
          <p:nvPr/>
        </p:nvSpPr>
        <p:spPr>
          <a:xfrm>
            <a:off x="4450218" y="4531666"/>
            <a:ext cx="3291563" cy="588043"/>
          </a:xfrm>
          <a:prstGeom prst="rect">
            <a:avLst/>
          </a:prstGeom>
          <a:solidFill>
            <a:srgbClr val="00B0F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Deltagare</a:t>
            </a:r>
            <a:r>
              <a:rPr lang="en-US" dirty="0">
                <a:solidFill>
                  <a:schemeClr val="tx1"/>
                </a:solidFill>
              </a:rPr>
              <a:t> 2</a:t>
            </a:r>
          </a:p>
        </p:txBody>
      </p:sp>
      <p:sp>
        <p:nvSpPr>
          <p:cNvPr id="20" name="Rektangel 19">
            <a:extLst>
              <a:ext uri="{FF2B5EF4-FFF2-40B4-BE49-F238E27FC236}">
                <a16:creationId xmlns:a16="http://schemas.microsoft.com/office/drawing/2014/main" id="{24895CB8-1ECA-4C4D-C3C0-A02A93923E53}"/>
              </a:ext>
            </a:extLst>
          </p:cNvPr>
          <p:cNvSpPr/>
          <p:nvPr/>
        </p:nvSpPr>
        <p:spPr>
          <a:xfrm>
            <a:off x="4450218" y="2653546"/>
            <a:ext cx="3291564" cy="1766353"/>
          </a:xfrm>
          <a:prstGeom prst="rect">
            <a:avLst/>
          </a:prstGeom>
          <a:solidFill>
            <a:srgbClr val="7EF2F8">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Deltagare</a:t>
            </a:r>
            <a:r>
              <a:rPr lang="en-US" dirty="0">
                <a:solidFill>
                  <a:schemeClr val="tx1"/>
                </a:solidFill>
              </a:rPr>
              <a:t> 1</a:t>
            </a:r>
            <a:endParaRPr lang="en-SE" dirty="0">
              <a:solidFill>
                <a:schemeClr val="tx1"/>
              </a:solidFill>
            </a:endParaRPr>
          </a:p>
        </p:txBody>
      </p:sp>
      <p:sp>
        <p:nvSpPr>
          <p:cNvPr id="2" name="Platshållare för bildnummer 1">
            <a:extLst>
              <a:ext uri="{FF2B5EF4-FFF2-40B4-BE49-F238E27FC236}">
                <a16:creationId xmlns:a16="http://schemas.microsoft.com/office/drawing/2014/main" id="{ACA8034A-E5CF-4294-B329-5D957D864C95}"/>
              </a:ext>
            </a:extLst>
          </p:cNvPr>
          <p:cNvSpPr>
            <a:spLocks noGrp="1"/>
          </p:cNvSpPr>
          <p:nvPr>
            <p:ph type="sldNum" sz="quarter" idx="14"/>
          </p:nvPr>
        </p:nvSpPr>
        <p:spPr/>
        <p:txBody>
          <a:bodyPr/>
          <a:lstStyle/>
          <a:p>
            <a:fld id="{4B6BCDE0-5F4D-7546-9DCD-CF98CE8A5EAE}" type="slidenum">
              <a:rPr lang="sv-SE" smtClean="0"/>
              <a:pPr/>
              <a:t>9</a:t>
            </a:fld>
            <a:endParaRPr lang="sv-SE" dirty="0"/>
          </a:p>
        </p:txBody>
      </p:sp>
      <p:sp>
        <p:nvSpPr>
          <p:cNvPr id="3" name="Rubrik 2">
            <a:extLst>
              <a:ext uri="{FF2B5EF4-FFF2-40B4-BE49-F238E27FC236}">
                <a16:creationId xmlns:a16="http://schemas.microsoft.com/office/drawing/2014/main" id="{813FD0CA-E46B-41F2-ADF6-EC37E8F18DB9}"/>
              </a:ext>
            </a:extLst>
          </p:cNvPr>
          <p:cNvSpPr>
            <a:spLocks noGrp="1"/>
          </p:cNvSpPr>
          <p:nvPr>
            <p:ph type="title"/>
          </p:nvPr>
        </p:nvSpPr>
        <p:spPr>
          <a:xfrm>
            <a:off x="803274" y="635145"/>
            <a:ext cx="10585450" cy="1325563"/>
          </a:xfrm>
        </p:spPr>
        <p:txBody>
          <a:bodyPr/>
          <a:lstStyle/>
          <a:p>
            <a:r>
              <a:rPr lang="sv-SE" dirty="0"/>
              <a:t>Delprojekt Gnesta</a:t>
            </a:r>
          </a:p>
        </p:txBody>
      </p:sp>
      <p:sp>
        <p:nvSpPr>
          <p:cNvPr id="4" name="Platshållare för text 3">
            <a:extLst>
              <a:ext uri="{FF2B5EF4-FFF2-40B4-BE49-F238E27FC236}">
                <a16:creationId xmlns:a16="http://schemas.microsoft.com/office/drawing/2014/main" id="{6A485E1F-2015-4E03-BD36-AAF867BE7C15}"/>
              </a:ext>
            </a:extLst>
          </p:cNvPr>
          <p:cNvSpPr>
            <a:spLocks noGrp="1"/>
          </p:cNvSpPr>
          <p:nvPr>
            <p:ph type="body" sz="quarter" idx="4294967295"/>
          </p:nvPr>
        </p:nvSpPr>
        <p:spPr>
          <a:xfrm>
            <a:off x="803274" y="2091116"/>
            <a:ext cx="10585450" cy="562430"/>
          </a:xfrm>
        </p:spPr>
        <p:txBody>
          <a:bodyPr anchor="t">
            <a:normAutofit/>
          </a:bodyPr>
          <a:lstStyle/>
          <a:p>
            <a:pPr marL="0" indent="0" algn="ctr">
              <a:buNone/>
            </a:pPr>
            <a:r>
              <a:rPr lang="sv-SE" sz="3200" dirty="0"/>
              <a:t>Deltagarnas röster:</a:t>
            </a:r>
          </a:p>
        </p:txBody>
      </p:sp>
      <p:pic>
        <p:nvPicPr>
          <p:cNvPr id="5" name="Ljud 1">
            <a:hlinkClick r:id="" action="ppaction://media"/>
            <a:extLst>
              <a:ext uri="{FF2B5EF4-FFF2-40B4-BE49-F238E27FC236}">
                <a16:creationId xmlns:a16="http://schemas.microsoft.com/office/drawing/2014/main" id="{ED167128-2273-DFF9-85F1-41A54E02A9C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209390" y="2715618"/>
            <a:ext cx="406400" cy="406400"/>
          </a:xfrm>
          <a:prstGeom prst="rect">
            <a:avLst/>
          </a:prstGeom>
          <a:noFill/>
          <a:ln w="44450">
            <a:noFill/>
          </a:ln>
        </p:spPr>
      </p:pic>
      <p:pic>
        <p:nvPicPr>
          <p:cNvPr id="6" name="Ljud 2">
            <a:hlinkClick r:id="" action="ppaction://media"/>
            <a:extLst>
              <a:ext uri="{FF2B5EF4-FFF2-40B4-BE49-F238E27FC236}">
                <a16:creationId xmlns:a16="http://schemas.microsoft.com/office/drawing/2014/main" id="{68FB6FA6-CBB0-6A30-9BAC-285DD1F8AB8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209390" y="3353356"/>
            <a:ext cx="406400" cy="406400"/>
          </a:xfrm>
          <a:prstGeom prst="rect">
            <a:avLst/>
          </a:prstGeom>
        </p:spPr>
      </p:pic>
      <p:pic>
        <p:nvPicPr>
          <p:cNvPr id="7" name="Ljud 3">
            <a:hlinkClick r:id="" action="ppaction://media"/>
            <a:extLst>
              <a:ext uri="{FF2B5EF4-FFF2-40B4-BE49-F238E27FC236}">
                <a16:creationId xmlns:a16="http://schemas.microsoft.com/office/drawing/2014/main" id="{5B7A6CB9-859B-BF87-AD27-DD97A2EC1BFC}"/>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7209390" y="3991094"/>
            <a:ext cx="406400" cy="406400"/>
          </a:xfrm>
          <a:prstGeom prst="rect">
            <a:avLst/>
          </a:prstGeom>
        </p:spPr>
      </p:pic>
      <p:pic>
        <p:nvPicPr>
          <p:cNvPr id="8" name="Ljud 4">
            <a:hlinkClick r:id="" action="ppaction://media"/>
            <a:extLst>
              <a:ext uri="{FF2B5EF4-FFF2-40B4-BE49-F238E27FC236}">
                <a16:creationId xmlns:a16="http://schemas.microsoft.com/office/drawing/2014/main" id="{83237F66-499F-DEDE-5C6E-01C2EB3D568B}"/>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7209390" y="4628832"/>
            <a:ext cx="406400" cy="406400"/>
          </a:xfrm>
          <a:prstGeom prst="rect">
            <a:avLst/>
          </a:prstGeom>
        </p:spPr>
      </p:pic>
      <p:sp>
        <p:nvSpPr>
          <p:cNvPr id="9" name="Play 1" descr="Spela upp med hel fyllning">
            <a:extLst>
              <a:ext uri="{FF2B5EF4-FFF2-40B4-BE49-F238E27FC236}">
                <a16:creationId xmlns:a16="http://schemas.microsoft.com/office/drawing/2014/main" id="{FF2DC737-64B0-D5B5-1CAB-431881D88FD7}"/>
              </a:ext>
            </a:extLst>
          </p:cNvPr>
          <p:cNvSpPr/>
          <p:nvPr/>
        </p:nvSpPr>
        <p:spPr>
          <a:xfrm>
            <a:off x="7946628" y="2721016"/>
            <a:ext cx="306860" cy="395604"/>
          </a:xfrm>
          <a:custGeom>
            <a:avLst/>
            <a:gdLst>
              <a:gd name="connsiteX0" fmla="*/ 0 w 306860"/>
              <a:gd name="connsiteY0" fmla="*/ 0 h 395604"/>
              <a:gd name="connsiteX1" fmla="*/ 306860 w 306860"/>
              <a:gd name="connsiteY1" fmla="*/ 197802 h 395604"/>
              <a:gd name="connsiteX2" fmla="*/ 0 w 306860"/>
              <a:gd name="connsiteY2" fmla="*/ 395604 h 395604"/>
            </a:gdLst>
            <a:ahLst/>
            <a:cxnLst>
              <a:cxn ang="0">
                <a:pos x="connsiteX0" y="connsiteY0"/>
              </a:cxn>
              <a:cxn ang="0">
                <a:pos x="connsiteX1" y="connsiteY1"/>
              </a:cxn>
              <a:cxn ang="0">
                <a:pos x="connsiteX2" y="connsiteY2"/>
              </a:cxn>
            </a:cxnLst>
            <a:rect l="l" t="t" r="r" b="b"/>
            <a:pathLst>
              <a:path w="306860" h="395604">
                <a:moveTo>
                  <a:pt x="0" y="0"/>
                </a:moveTo>
                <a:lnTo>
                  <a:pt x="306860" y="197802"/>
                </a:lnTo>
                <a:lnTo>
                  <a:pt x="0" y="395604"/>
                </a:lnTo>
                <a:close/>
              </a:path>
            </a:pathLst>
          </a:custGeom>
          <a:solidFill>
            <a:srgbClr val="000000"/>
          </a:solidFill>
          <a:ln w="5259" cap="flat">
            <a:noFill/>
            <a:prstDash val="solid"/>
            <a:miter/>
          </a:ln>
        </p:spPr>
        <p:txBody>
          <a:bodyPr rtlCol="0" anchor="ctr"/>
          <a:lstStyle/>
          <a:p>
            <a:endParaRPr lang="en-SE"/>
          </a:p>
        </p:txBody>
      </p:sp>
      <p:sp>
        <p:nvSpPr>
          <p:cNvPr id="11" name="Play 2" descr="Spela upp med hel fyllning">
            <a:extLst>
              <a:ext uri="{FF2B5EF4-FFF2-40B4-BE49-F238E27FC236}">
                <a16:creationId xmlns:a16="http://schemas.microsoft.com/office/drawing/2014/main" id="{CC8CE3E7-B3CD-74DE-B12C-A24C0146C847}"/>
              </a:ext>
            </a:extLst>
          </p:cNvPr>
          <p:cNvSpPr/>
          <p:nvPr/>
        </p:nvSpPr>
        <p:spPr>
          <a:xfrm>
            <a:off x="7946628" y="3353356"/>
            <a:ext cx="306860" cy="395604"/>
          </a:xfrm>
          <a:custGeom>
            <a:avLst/>
            <a:gdLst>
              <a:gd name="connsiteX0" fmla="*/ 0 w 306860"/>
              <a:gd name="connsiteY0" fmla="*/ 0 h 395604"/>
              <a:gd name="connsiteX1" fmla="*/ 306860 w 306860"/>
              <a:gd name="connsiteY1" fmla="*/ 197802 h 395604"/>
              <a:gd name="connsiteX2" fmla="*/ 0 w 306860"/>
              <a:gd name="connsiteY2" fmla="*/ 395604 h 395604"/>
            </a:gdLst>
            <a:ahLst/>
            <a:cxnLst>
              <a:cxn ang="0">
                <a:pos x="connsiteX0" y="connsiteY0"/>
              </a:cxn>
              <a:cxn ang="0">
                <a:pos x="connsiteX1" y="connsiteY1"/>
              </a:cxn>
              <a:cxn ang="0">
                <a:pos x="connsiteX2" y="connsiteY2"/>
              </a:cxn>
            </a:cxnLst>
            <a:rect l="l" t="t" r="r" b="b"/>
            <a:pathLst>
              <a:path w="306860" h="395604">
                <a:moveTo>
                  <a:pt x="0" y="0"/>
                </a:moveTo>
                <a:lnTo>
                  <a:pt x="306860" y="197802"/>
                </a:lnTo>
                <a:lnTo>
                  <a:pt x="0" y="395604"/>
                </a:lnTo>
                <a:close/>
              </a:path>
            </a:pathLst>
          </a:custGeom>
          <a:solidFill>
            <a:srgbClr val="000000"/>
          </a:solidFill>
          <a:ln w="5259" cap="flat">
            <a:noFill/>
            <a:prstDash val="solid"/>
            <a:miter/>
          </a:ln>
        </p:spPr>
        <p:txBody>
          <a:bodyPr rtlCol="0" anchor="ctr"/>
          <a:lstStyle/>
          <a:p>
            <a:endParaRPr lang="en-SE"/>
          </a:p>
        </p:txBody>
      </p:sp>
      <p:sp>
        <p:nvSpPr>
          <p:cNvPr id="12" name="Play 3" descr="Spela upp med hel fyllning">
            <a:extLst>
              <a:ext uri="{FF2B5EF4-FFF2-40B4-BE49-F238E27FC236}">
                <a16:creationId xmlns:a16="http://schemas.microsoft.com/office/drawing/2014/main" id="{136ECCE2-4433-E205-A2F3-0964752E5755}"/>
              </a:ext>
            </a:extLst>
          </p:cNvPr>
          <p:cNvSpPr/>
          <p:nvPr/>
        </p:nvSpPr>
        <p:spPr>
          <a:xfrm>
            <a:off x="7946628" y="4024295"/>
            <a:ext cx="306860" cy="395604"/>
          </a:xfrm>
          <a:custGeom>
            <a:avLst/>
            <a:gdLst>
              <a:gd name="connsiteX0" fmla="*/ 0 w 306860"/>
              <a:gd name="connsiteY0" fmla="*/ 0 h 395604"/>
              <a:gd name="connsiteX1" fmla="*/ 306860 w 306860"/>
              <a:gd name="connsiteY1" fmla="*/ 197802 h 395604"/>
              <a:gd name="connsiteX2" fmla="*/ 0 w 306860"/>
              <a:gd name="connsiteY2" fmla="*/ 395604 h 395604"/>
            </a:gdLst>
            <a:ahLst/>
            <a:cxnLst>
              <a:cxn ang="0">
                <a:pos x="connsiteX0" y="connsiteY0"/>
              </a:cxn>
              <a:cxn ang="0">
                <a:pos x="connsiteX1" y="connsiteY1"/>
              </a:cxn>
              <a:cxn ang="0">
                <a:pos x="connsiteX2" y="connsiteY2"/>
              </a:cxn>
            </a:cxnLst>
            <a:rect l="l" t="t" r="r" b="b"/>
            <a:pathLst>
              <a:path w="306860" h="395604">
                <a:moveTo>
                  <a:pt x="0" y="0"/>
                </a:moveTo>
                <a:lnTo>
                  <a:pt x="306860" y="197802"/>
                </a:lnTo>
                <a:lnTo>
                  <a:pt x="0" y="395604"/>
                </a:lnTo>
                <a:close/>
              </a:path>
            </a:pathLst>
          </a:custGeom>
          <a:solidFill>
            <a:srgbClr val="000000"/>
          </a:solidFill>
          <a:ln w="5259" cap="flat">
            <a:noFill/>
            <a:prstDash val="solid"/>
            <a:miter/>
          </a:ln>
        </p:spPr>
        <p:txBody>
          <a:bodyPr rtlCol="0" anchor="ctr"/>
          <a:lstStyle/>
          <a:p>
            <a:endParaRPr lang="en-SE"/>
          </a:p>
        </p:txBody>
      </p:sp>
      <p:sp>
        <p:nvSpPr>
          <p:cNvPr id="13" name="Play 4" descr="Spela upp med hel fyllning">
            <a:extLst>
              <a:ext uri="{FF2B5EF4-FFF2-40B4-BE49-F238E27FC236}">
                <a16:creationId xmlns:a16="http://schemas.microsoft.com/office/drawing/2014/main" id="{A982DB29-8058-C555-3ADE-7AFF3E2B441A}"/>
              </a:ext>
            </a:extLst>
          </p:cNvPr>
          <p:cNvSpPr/>
          <p:nvPr/>
        </p:nvSpPr>
        <p:spPr>
          <a:xfrm>
            <a:off x="7946628" y="4634230"/>
            <a:ext cx="306860" cy="395604"/>
          </a:xfrm>
          <a:custGeom>
            <a:avLst/>
            <a:gdLst>
              <a:gd name="connsiteX0" fmla="*/ 0 w 306860"/>
              <a:gd name="connsiteY0" fmla="*/ 0 h 395604"/>
              <a:gd name="connsiteX1" fmla="*/ 306860 w 306860"/>
              <a:gd name="connsiteY1" fmla="*/ 197802 h 395604"/>
              <a:gd name="connsiteX2" fmla="*/ 0 w 306860"/>
              <a:gd name="connsiteY2" fmla="*/ 395604 h 395604"/>
            </a:gdLst>
            <a:ahLst/>
            <a:cxnLst>
              <a:cxn ang="0">
                <a:pos x="connsiteX0" y="connsiteY0"/>
              </a:cxn>
              <a:cxn ang="0">
                <a:pos x="connsiteX1" y="connsiteY1"/>
              </a:cxn>
              <a:cxn ang="0">
                <a:pos x="connsiteX2" y="connsiteY2"/>
              </a:cxn>
            </a:cxnLst>
            <a:rect l="l" t="t" r="r" b="b"/>
            <a:pathLst>
              <a:path w="306860" h="395604">
                <a:moveTo>
                  <a:pt x="0" y="0"/>
                </a:moveTo>
                <a:lnTo>
                  <a:pt x="306860" y="197802"/>
                </a:lnTo>
                <a:lnTo>
                  <a:pt x="0" y="395604"/>
                </a:lnTo>
                <a:close/>
              </a:path>
            </a:pathLst>
          </a:custGeom>
          <a:solidFill>
            <a:srgbClr val="000000"/>
          </a:solidFill>
          <a:ln w="5259" cap="flat">
            <a:noFill/>
            <a:prstDash val="solid"/>
            <a:miter/>
          </a:ln>
        </p:spPr>
        <p:txBody>
          <a:bodyPr rtlCol="0" anchor="ctr"/>
          <a:lstStyle/>
          <a:p>
            <a:endParaRPr lang="en-SE"/>
          </a:p>
        </p:txBody>
      </p:sp>
      <p:sp>
        <p:nvSpPr>
          <p:cNvPr id="15" name="Play 1 - Dölj">
            <a:extLst>
              <a:ext uri="{FF2B5EF4-FFF2-40B4-BE49-F238E27FC236}">
                <a16:creationId xmlns:a16="http://schemas.microsoft.com/office/drawing/2014/main" id="{D8FDAEBA-891B-67CC-FCEF-AC1A5C649401}"/>
              </a:ext>
            </a:extLst>
          </p:cNvPr>
          <p:cNvSpPr/>
          <p:nvPr/>
        </p:nvSpPr>
        <p:spPr>
          <a:xfrm>
            <a:off x="7758685" y="2631299"/>
            <a:ext cx="987552" cy="5245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Play 2 - Dölj">
            <a:extLst>
              <a:ext uri="{FF2B5EF4-FFF2-40B4-BE49-F238E27FC236}">
                <a16:creationId xmlns:a16="http://schemas.microsoft.com/office/drawing/2014/main" id="{70B32186-80E4-D68A-AEBD-F03C95049711}"/>
              </a:ext>
            </a:extLst>
          </p:cNvPr>
          <p:cNvSpPr/>
          <p:nvPr/>
        </p:nvSpPr>
        <p:spPr>
          <a:xfrm>
            <a:off x="7759712" y="3316005"/>
            <a:ext cx="987552" cy="5245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Play 3 - Dölj">
            <a:extLst>
              <a:ext uri="{FF2B5EF4-FFF2-40B4-BE49-F238E27FC236}">
                <a16:creationId xmlns:a16="http://schemas.microsoft.com/office/drawing/2014/main" id="{911B53C5-9074-0413-84E3-5F5A37722942}"/>
              </a:ext>
            </a:extLst>
          </p:cNvPr>
          <p:cNvSpPr/>
          <p:nvPr/>
        </p:nvSpPr>
        <p:spPr>
          <a:xfrm>
            <a:off x="7759712" y="3932694"/>
            <a:ext cx="987552" cy="5245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Play 4 - Dölj">
            <a:extLst>
              <a:ext uri="{FF2B5EF4-FFF2-40B4-BE49-F238E27FC236}">
                <a16:creationId xmlns:a16="http://schemas.microsoft.com/office/drawing/2014/main" id="{537AC861-BC5A-0A67-8C64-C916B778C74D}"/>
              </a:ext>
            </a:extLst>
          </p:cNvPr>
          <p:cNvSpPr/>
          <p:nvPr/>
        </p:nvSpPr>
        <p:spPr>
          <a:xfrm>
            <a:off x="7759712" y="4595153"/>
            <a:ext cx="987552" cy="5245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33336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55" fill="hold"/>
                                        <p:tgtEl>
                                          <p:spTgt spid="5"/>
                                        </p:tgtEl>
                                      </p:cBhvr>
                                    </p:cmd>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1295" fill="hold"/>
                                        <p:tgtEl>
                                          <p:spTgt spid="6"/>
                                        </p:tgtEl>
                                      </p:cBhvr>
                                    </p:cmd>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8283" fill="hold"/>
                                        <p:tgtEl>
                                          <p:spTgt spid="7"/>
                                        </p:tgtEl>
                                      </p:cBhvr>
                                    </p:cmd>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54614" fill="hold"/>
                                        <p:tgtEl>
                                          <p:spTgt spid="8"/>
                                        </p:tgtEl>
                                      </p:cBhvr>
                                    </p:cmd>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7" fill="hold" display="0">
                  <p:stCondLst>
                    <p:cond delay="indefinite"/>
                  </p:stCondLst>
                  <p:endCondLst>
                    <p:cond evt="onStopAudio" delay="0">
                      <p:tgtEl>
                        <p:sldTgt/>
                      </p:tgtEl>
                    </p:cond>
                    <p:cond evt="onNext" delay="0">
                      <p:tgtEl>
                        <p:sldTgt/>
                      </p:tgtEl>
                    </p:cond>
                  </p:endCondLst>
                </p:cTn>
                <p:tgtEl>
                  <p:spTgt spid="5"/>
                </p:tgtEl>
              </p:cMediaNode>
            </p:audio>
            <p:audio>
              <p:cMediaNode vol="80000">
                <p:cTn id="38" fill="hold" display="0">
                  <p:stCondLst>
                    <p:cond delay="indefinite"/>
                  </p:stCondLst>
                  <p:endCondLst>
                    <p:cond evt="onStopAudio" delay="0">
                      <p:tgtEl>
                        <p:sldTgt/>
                      </p:tgtEl>
                    </p:cond>
                    <p:cond evt="onNext" delay="0">
                      <p:tgtEl>
                        <p:sldTgt/>
                      </p:tgtEl>
                    </p:cond>
                  </p:endCondLst>
                </p:cTn>
                <p:tgtEl>
                  <p:spTgt spid="6"/>
                </p:tgtEl>
              </p:cMediaNode>
            </p:audio>
            <p:audio>
              <p:cMediaNode vol="100000">
                <p:cTn id="39" fill="hold" display="0">
                  <p:stCondLst>
                    <p:cond delay="indefinite"/>
                  </p:stCondLst>
                  <p:endCondLst>
                    <p:cond evt="onStopAudio" delay="0">
                      <p:tgtEl>
                        <p:sldTgt/>
                      </p:tgtEl>
                    </p:cond>
                    <p:cond evt="onNext" delay="0">
                      <p:tgtEl>
                        <p:sldTgt/>
                      </p:tgtEl>
                    </p:cond>
                  </p:endCondLst>
                </p:cTn>
                <p:tgtEl>
                  <p:spTgt spid="7"/>
                </p:tgtEl>
              </p:cMediaNode>
            </p:audio>
            <p:audio>
              <p:cMediaNode vol="100000">
                <p:cTn id="40" fill="hold" display="0">
                  <p:stCondLst>
                    <p:cond delay="indefinite"/>
                  </p:stCondLst>
                  <p:endCondLst>
                    <p:cond evt="onStopAudio" delay="0">
                      <p:tgtEl>
                        <p:sldTgt/>
                      </p:tgtEl>
                    </p:cond>
                    <p:cond evt="onNext" delay="0">
                      <p:tgtEl>
                        <p:sldTgt/>
                      </p:tgtEl>
                    </p:cond>
                  </p:endCondLst>
                </p:cTn>
                <p:tgtEl>
                  <p:spTgt spid="8"/>
                </p:tgtEl>
              </p:cMediaNode>
            </p:audio>
          </p:childTnLst>
        </p:cTn>
      </p:par>
    </p:tnLst>
    <p:bldLst>
      <p:bldP spid="9" grpId="0" animBg="1"/>
      <p:bldP spid="11" grpId="0" animBg="1"/>
      <p:bldP spid="12" grpId="0" animBg="1"/>
      <p:bldP spid="13" grpId="0" animBg="1"/>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RAR Sörmland 1">
      <a:dk1>
        <a:srgbClr val="000000"/>
      </a:dk1>
      <a:lt1>
        <a:srgbClr val="FFFFFF"/>
      </a:lt1>
      <a:dk2>
        <a:srgbClr val="000000"/>
      </a:dk2>
      <a:lt2>
        <a:srgbClr val="FFFFFF"/>
      </a:lt2>
      <a:accent1>
        <a:srgbClr val="B0D5A0"/>
      </a:accent1>
      <a:accent2>
        <a:srgbClr val="EEEEEE"/>
      </a:accent2>
      <a:accent3>
        <a:srgbClr val="FBEDED"/>
      </a:accent3>
      <a:accent4>
        <a:srgbClr val="EFF6EC"/>
      </a:accent4>
      <a:accent5>
        <a:srgbClr val="EBF6FB"/>
      </a:accent5>
      <a:accent6>
        <a:srgbClr val="C7E2BD"/>
      </a:accent6>
      <a:hlink>
        <a:srgbClr val="222222"/>
      </a:hlink>
      <a:folHlink>
        <a:srgbClr val="22222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E7B8CA44EEEDE4B9B49B089DD1ABBA5" ma:contentTypeVersion="12" ma:contentTypeDescription="Skapa ett nytt dokument." ma:contentTypeScope="" ma:versionID="a7501576e114fad0200d569c093971bd">
  <xsd:schema xmlns:xsd="http://www.w3.org/2001/XMLSchema" xmlns:xs="http://www.w3.org/2001/XMLSchema" xmlns:p="http://schemas.microsoft.com/office/2006/metadata/properties" xmlns:ns3="b463d484-fc48-46c7-a966-5d19c0782d29" xmlns:ns4="aabbc4af-b67d-476f-ada8-30d548e2d408" targetNamespace="http://schemas.microsoft.com/office/2006/metadata/properties" ma:root="true" ma:fieldsID="82ee2ec6bec2997dbfd8c8480159dd28" ns3:_="" ns4:_="">
    <xsd:import namespace="b463d484-fc48-46c7-a966-5d19c0782d29"/>
    <xsd:import namespace="aabbc4af-b67d-476f-ada8-30d548e2d40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3d484-fc48-46c7-a966-5d19c0782d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bbc4af-b67d-476f-ada8-30d548e2d408"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SharingHintHash" ma:index="19"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43A1CC-A2AC-470B-8EE7-F51625F2BD1F}">
  <ds:schemaRefs>
    <ds:schemaRef ds:uri="http://purl.org/dc/terms/"/>
    <ds:schemaRef ds:uri="aabbc4af-b67d-476f-ada8-30d548e2d408"/>
    <ds:schemaRef ds:uri="http://schemas.openxmlformats.org/package/2006/metadata/core-properties"/>
    <ds:schemaRef ds:uri="http://www.w3.org/XML/1998/namespace"/>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b463d484-fc48-46c7-a966-5d19c0782d29"/>
  </ds:schemaRefs>
</ds:datastoreItem>
</file>

<file path=customXml/itemProps2.xml><?xml version="1.0" encoding="utf-8"?>
<ds:datastoreItem xmlns:ds="http://schemas.openxmlformats.org/officeDocument/2006/customXml" ds:itemID="{5473DEF4-C413-45F3-84BD-9F4ECBA59AF3}">
  <ds:schemaRefs>
    <ds:schemaRef ds:uri="aabbc4af-b67d-476f-ada8-30d548e2d408"/>
    <ds:schemaRef ds:uri="b463d484-fc48-46c7-a966-5d19c0782d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4D9FE2-C5ED-424A-949D-E8671FD579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5227</TotalTime>
  <Words>669</Words>
  <Application>Microsoft Office PowerPoint</Application>
  <PresentationFormat>Bredbild</PresentationFormat>
  <Paragraphs>90</Paragraphs>
  <Slides>14</Slides>
  <Notes>4</Notes>
  <HiddenSlides>0</HiddenSlides>
  <MMClips>4</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Georgia</vt:lpstr>
      <vt:lpstr>Arial</vt:lpstr>
      <vt:lpstr>Calibri</vt:lpstr>
      <vt:lpstr>Lato</vt:lpstr>
      <vt:lpstr>Office Theme</vt:lpstr>
      <vt:lpstr>React-EU Ung Comeback</vt:lpstr>
      <vt:lpstr>PowerPoint-presentation</vt:lpstr>
      <vt:lpstr>Deltagare och mål</vt:lpstr>
      <vt:lpstr>PowerPoint-presentation</vt:lpstr>
      <vt:lpstr>PowerPoint-presentation</vt:lpstr>
      <vt:lpstr>PowerPoint-presentation</vt:lpstr>
      <vt:lpstr>PowerPoint-presentation</vt:lpstr>
      <vt:lpstr>Vad tycker deltagarna?</vt:lpstr>
      <vt:lpstr>Delprojekt Gnesta</vt:lpstr>
      <vt:lpstr>Delprojekt Eskilstuna</vt:lpstr>
      <vt:lpstr>PowerPoint-presentation</vt:lpstr>
      <vt:lpstr>Horisontella kriterier</vt:lpstr>
      <vt:lpstr>https://urplay.se/serie/198746-pk-mannen </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descartes houston</dc:creator>
  <cp:lastModifiedBy>Nils Perers</cp:lastModifiedBy>
  <cp:revision>97</cp:revision>
  <dcterms:created xsi:type="dcterms:W3CDTF">2016-10-12T09:00:45Z</dcterms:created>
  <dcterms:modified xsi:type="dcterms:W3CDTF">2022-12-15T13:58:03Z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0x0101009E7B8CA44EEEDE4B9B49B089DD1ABBA5</vt:lpwstr>
  </property>
</Properties>
</file>