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8"/>
  </p:notesMasterIdLst>
  <p:sldIdLst>
    <p:sldId id="343" r:id="rId5"/>
    <p:sldId id="357" r:id="rId6"/>
    <p:sldId id="358" r:id="rId7"/>
    <p:sldId id="359" r:id="rId8"/>
    <p:sldId id="364" r:id="rId9"/>
    <p:sldId id="365" r:id="rId10"/>
    <p:sldId id="354" r:id="rId11"/>
    <p:sldId id="360" r:id="rId12"/>
    <p:sldId id="367" r:id="rId13"/>
    <p:sldId id="370" r:id="rId14"/>
    <p:sldId id="361" r:id="rId15"/>
    <p:sldId id="368" r:id="rId16"/>
    <p:sldId id="369" r:id="rId17"/>
  </p:sldIdLst>
  <p:sldSz cx="12192000" cy="6858000"/>
  <p:notesSz cx="6858000" cy="9144000"/>
  <p:embeddedFontLst>
    <p:embeddedFont>
      <p:font typeface="Avenir Next LT Pro" panose="020B0504020202020204" pitchFamily="34" charset="0"/>
      <p:regular r:id="rId19"/>
      <p:bold r:id="rId20"/>
      <p:italic r:id="rId21"/>
      <p:boldItalic r:id="rId22"/>
    </p:embeddedFont>
    <p:embeddedFont>
      <p:font typeface="Bahnschrift" panose="020B0502040204020203" pitchFamily="34" charset="0"/>
      <p:regular r:id="rId23"/>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Georgia" panose="02040502050405020303" pitchFamily="18" charset="0"/>
      <p:regular r:id="rId31"/>
      <p:bold r:id="rId32"/>
      <p:italic r:id="rId33"/>
      <p:boldItalic r:id="rId34"/>
    </p:embeddedFont>
    <p:embeddedFont>
      <p:font typeface="Lato" panose="020F0502020204030203"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F38D15E-F21E-FF4D-9667-793A0EAA47FD}">
          <p14:sldIdLst>
            <p14:sldId id="343"/>
            <p14:sldId id="357"/>
            <p14:sldId id="358"/>
            <p14:sldId id="359"/>
            <p14:sldId id="364"/>
            <p14:sldId id="365"/>
            <p14:sldId id="354"/>
            <p14:sldId id="360"/>
            <p14:sldId id="367"/>
            <p14:sldId id="370"/>
            <p14:sldId id="361"/>
            <p14:sldId id="368"/>
            <p14:sldId id="3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rik Ahlberg" initials="FA" lastIdx="1" clrIdx="0">
    <p:extLst>
      <p:ext uri="{19B8F6BF-5375-455C-9EA6-DF929625EA0E}">
        <p15:presenceInfo xmlns:p15="http://schemas.microsoft.com/office/powerpoint/2012/main" userId="S::fredrik@youarehere.onmicrosoft.com::df8df4d8-bb18-43b1-bf7e-a6c6a61624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441"/>
    <a:srgbClr val="004A82"/>
    <a:srgbClr val="FFF2C9"/>
    <a:srgbClr val="B0D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5074" autoAdjust="0"/>
  </p:normalViewPr>
  <p:slideViewPr>
    <p:cSldViewPr snapToGrid="0">
      <p:cViewPr>
        <p:scale>
          <a:sx n="75" d="100"/>
          <a:sy n="75" d="100"/>
        </p:scale>
        <p:origin x="43"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commentAuthors" Target="commentAuthor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3EE61-7F09-2847-8DB4-A70DEBD6FAB0}" type="datetimeFigureOut">
              <a:rPr lang="sv-SE" smtClean="0"/>
              <a:t>2022-12-07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FFBCE-F077-D048-82A0-806716B8B77B}" type="slidenum">
              <a:rPr lang="sv-SE" smtClean="0"/>
              <a:t>‹#›</a:t>
            </a:fld>
            <a:endParaRPr lang="sv-SE"/>
          </a:p>
        </p:txBody>
      </p:sp>
    </p:spTree>
    <p:extLst>
      <p:ext uri="{BB962C8B-B14F-4D97-AF65-F5344CB8AC3E}">
        <p14:creationId xmlns:p14="http://schemas.microsoft.com/office/powerpoint/2010/main" val="155128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1</a:t>
            </a:fld>
            <a:endParaRPr lang="sv-SE" dirty="0"/>
          </a:p>
        </p:txBody>
      </p:sp>
    </p:spTree>
    <p:extLst>
      <p:ext uri="{BB962C8B-B14F-4D97-AF65-F5344CB8AC3E}">
        <p14:creationId xmlns:p14="http://schemas.microsoft.com/office/powerpoint/2010/main" val="14960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lnSpc>
                <a:spcPct val="100000"/>
              </a:lnSpc>
            </a:pPr>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2</a:t>
            </a:fld>
            <a:endParaRPr lang="sv-SE" dirty="0"/>
          </a:p>
        </p:txBody>
      </p:sp>
    </p:spTree>
    <p:extLst>
      <p:ext uri="{BB962C8B-B14F-4D97-AF65-F5344CB8AC3E}">
        <p14:creationId xmlns:p14="http://schemas.microsoft.com/office/powerpoint/2010/main" val="212076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3</a:t>
            </a:fld>
            <a:endParaRPr lang="sv-SE" dirty="0"/>
          </a:p>
        </p:txBody>
      </p:sp>
    </p:spTree>
    <p:extLst>
      <p:ext uri="{BB962C8B-B14F-4D97-AF65-F5344CB8AC3E}">
        <p14:creationId xmlns:p14="http://schemas.microsoft.com/office/powerpoint/2010/main" val="138814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7</a:t>
            </a:fld>
            <a:endParaRPr lang="sv-SE" dirty="0"/>
          </a:p>
        </p:txBody>
      </p:sp>
    </p:spTree>
    <p:extLst>
      <p:ext uri="{BB962C8B-B14F-4D97-AF65-F5344CB8AC3E}">
        <p14:creationId xmlns:p14="http://schemas.microsoft.com/office/powerpoint/2010/main" val="107447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8</a:t>
            </a:fld>
            <a:endParaRPr lang="sv-SE"/>
          </a:p>
        </p:txBody>
      </p:sp>
    </p:spTree>
    <p:extLst>
      <p:ext uri="{BB962C8B-B14F-4D97-AF65-F5344CB8AC3E}">
        <p14:creationId xmlns:p14="http://schemas.microsoft.com/office/powerpoint/2010/main" val="139843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9</a:t>
            </a:fld>
            <a:endParaRPr lang="sv-SE"/>
          </a:p>
        </p:txBody>
      </p:sp>
    </p:spTree>
    <p:extLst>
      <p:ext uri="{BB962C8B-B14F-4D97-AF65-F5344CB8AC3E}">
        <p14:creationId xmlns:p14="http://schemas.microsoft.com/office/powerpoint/2010/main" val="221355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10</a:t>
            </a:fld>
            <a:endParaRPr lang="sv-SE"/>
          </a:p>
        </p:txBody>
      </p:sp>
    </p:spTree>
    <p:extLst>
      <p:ext uri="{BB962C8B-B14F-4D97-AF65-F5344CB8AC3E}">
        <p14:creationId xmlns:p14="http://schemas.microsoft.com/office/powerpoint/2010/main" val="27683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tfallande bild">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362D74F6-AA02-D840-91BB-DF9FC56118D0}"/>
              </a:ext>
            </a:extLst>
          </p:cNvPr>
          <p:cNvSpPr>
            <a:spLocks noGrp="1"/>
          </p:cNvSpPr>
          <p:nvPr>
            <p:ph type="pic" sz="quarter" idx="12"/>
          </p:nvPr>
        </p:nvSpPr>
        <p:spPr>
          <a:xfrm>
            <a:off x="0" y="1"/>
            <a:ext cx="12192000" cy="6129337"/>
          </a:xfrm>
          <a:prstGeom prst="rect">
            <a:avLst/>
          </a:prstGeom>
          <a:no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9" name="Platshållare för sidfot 8">
            <a:extLst>
              <a:ext uri="{FF2B5EF4-FFF2-40B4-BE49-F238E27FC236}">
                <a16:creationId xmlns:a16="http://schemas.microsoft.com/office/drawing/2014/main" id="{5765F755-E2B5-EA43-892A-F57CC0B41D55}"/>
              </a:ext>
            </a:extLst>
          </p:cNvPr>
          <p:cNvSpPr>
            <a:spLocks noGrp="1"/>
          </p:cNvSpPr>
          <p:nvPr>
            <p:ph type="ftr" sz="quarter" idx="10"/>
          </p:nvPr>
        </p:nvSpPr>
        <p:spPr/>
        <p:txBody>
          <a:bodyPr/>
          <a:lstStyle/>
          <a:p>
            <a:r>
              <a:rPr lang="sv-SE"/>
              <a:t>Repslagaregatan 19 • 611 32 Nyköping • 073-868 04 33</a:t>
            </a:r>
          </a:p>
        </p:txBody>
      </p:sp>
      <p:sp>
        <p:nvSpPr>
          <p:cNvPr id="10" name="Platshållare för bildnummer 9">
            <a:extLst>
              <a:ext uri="{FF2B5EF4-FFF2-40B4-BE49-F238E27FC236}">
                <a16:creationId xmlns:a16="http://schemas.microsoft.com/office/drawing/2014/main" id="{064F5450-72BA-7243-BAE1-682C645AA794}"/>
              </a:ext>
            </a:extLst>
          </p:cNvPr>
          <p:cNvSpPr>
            <a:spLocks noGrp="1"/>
          </p:cNvSpPr>
          <p:nvPr>
            <p:ph type="sldNum" sz="quarter" idx="11"/>
          </p:nvPr>
        </p:nvSpPr>
        <p:spPr/>
        <p:txBody>
          <a:bodyPr/>
          <a:lstStyle/>
          <a:p>
            <a:fld id="{4B6BCDE0-5F4D-7546-9DCD-CF98CE8A5EAE}" type="slidenum">
              <a:rPr lang="sv-SE" smtClean="0"/>
              <a:pPr/>
              <a:t>‹#›</a:t>
            </a:fld>
            <a:endParaRPr lang="sv-SE"/>
          </a:p>
        </p:txBody>
      </p:sp>
    </p:spTree>
    <p:extLst>
      <p:ext uri="{BB962C8B-B14F-4D97-AF65-F5344CB8AC3E}">
        <p14:creationId xmlns:p14="http://schemas.microsoft.com/office/powerpoint/2010/main" val="27279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öd – text vänster, bild höger">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6096000" y="318052"/>
            <a:ext cx="6096000" cy="5546035"/>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600" b="0"/>
            </a:lvl1pPr>
            <a:lvl2pPr>
              <a:lnSpc>
                <a:spcPts val="2260"/>
              </a:lnSpc>
              <a:defRPr sz="1600" b="0"/>
            </a:lvl2pPr>
            <a:lvl3pPr>
              <a:lnSpc>
                <a:spcPts val="2260"/>
              </a:lnSpc>
              <a:defRPr sz="1600" b="0"/>
            </a:lvl3pPr>
            <a:lvl4pPr>
              <a:lnSpc>
                <a:spcPts val="2260"/>
              </a:lnSpc>
              <a:defRPr sz="1600" b="0"/>
            </a:lvl4pPr>
            <a:lvl5pP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97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ön – bild vänster, text höger">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0" y="289357"/>
            <a:ext cx="6096000" cy="5550624"/>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6515100"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6515100" y="2059744"/>
            <a:ext cx="4873625" cy="2882900"/>
          </a:xfrm>
        </p:spPr>
        <p:txBody>
          <a:bodyPr>
            <a:normAutofit/>
          </a:bodyPr>
          <a:lstStyle>
            <a:lvl1pPr marL="0" indent="0">
              <a:lnSpc>
                <a:spcPts val="2260"/>
              </a:lnSpc>
              <a:buNone/>
              <a:defRPr sz="1600" b="0"/>
            </a:lvl1pPr>
            <a:lvl2pPr>
              <a:lnSpc>
                <a:spcPts val="2260"/>
              </a:lnSpc>
              <a:defRPr sz="1600" b="0"/>
            </a:lvl2pPr>
            <a:lvl3pPr>
              <a:lnSpc>
                <a:spcPts val="2260"/>
              </a:lnSpc>
              <a:defRPr sz="1600" b="0"/>
            </a:lvl3pPr>
            <a:lvl4pPr>
              <a:lnSpc>
                <a:spcPts val="2260"/>
              </a:lnSpc>
              <a:defRPr sz="1600" b="0"/>
            </a:lvl4pPr>
            <a:lvl5pP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412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å – text vänster, bild höger">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icture Placeholder 8">
            <a:extLst>
              <a:ext uri="{FF2B5EF4-FFF2-40B4-BE49-F238E27FC236}">
                <a16:creationId xmlns:a16="http://schemas.microsoft.com/office/drawing/2014/main" id="{8D422A64-2B28-6644-A4BD-D0135882F47C}"/>
              </a:ext>
            </a:extLst>
          </p:cNvPr>
          <p:cNvSpPr>
            <a:spLocks noGrp="1"/>
          </p:cNvSpPr>
          <p:nvPr>
            <p:ph type="pic" sz="quarter" idx="12"/>
          </p:nvPr>
        </p:nvSpPr>
        <p:spPr>
          <a:xfrm>
            <a:off x="6096000" y="318052"/>
            <a:ext cx="6096000" cy="5546035"/>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Tree>
    <p:extLst>
      <p:ext uri="{BB962C8B-B14F-4D97-AF65-F5344CB8AC3E}">
        <p14:creationId xmlns:p14="http://schemas.microsoft.com/office/powerpoint/2010/main" val="95281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t – text vänster och höger">
    <p:spTree>
      <p:nvGrpSpPr>
        <p:cNvPr id="1" name=""/>
        <p:cNvGrpSpPr/>
        <p:nvPr/>
      </p:nvGrpSpPr>
      <p:grpSpPr>
        <a:xfrm>
          <a:off x="0" y="0"/>
          <a:ext cx="0" cy="0"/>
          <a:chOff x="0" y="0"/>
          <a:chExt cx="0" cy="0"/>
        </a:xfrm>
      </p:grpSpPr>
      <p:sp>
        <p:nvSpPr>
          <p:cNvPr id="9" name="Platshållare för sidfot 8">
            <a:extLst>
              <a:ext uri="{FF2B5EF4-FFF2-40B4-BE49-F238E27FC236}">
                <a16:creationId xmlns:a16="http://schemas.microsoft.com/office/drawing/2014/main" id="{5765F755-E2B5-EA43-892A-F57CC0B41D55}"/>
              </a:ext>
            </a:extLst>
          </p:cNvPr>
          <p:cNvSpPr>
            <a:spLocks noGrp="1"/>
          </p:cNvSpPr>
          <p:nvPr>
            <p:ph type="ftr" sz="quarter" idx="10"/>
          </p:nvPr>
        </p:nvSpPr>
        <p:spPr/>
        <p:txBody>
          <a:bodyPr/>
          <a:lstStyle/>
          <a:p>
            <a:r>
              <a:rPr lang="sv-SE"/>
              <a:t>Repslagaregatan 19 • 611 32 Nyköping • 073-868 04 33</a:t>
            </a:r>
          </a:p>
        </p:txBody>
      </p:sp>
      <p:sp>
        <p:nvSpPr>
          <p:cNvPr id="10" name="Platshållare för bildnummer 9">
            <a:extLst>
              <a:ext uri="{FF2B5EF4-FFF2-40B4-BE49-F238E27FC236}">
                <a16:creationId xmlns:a16="http://schemas.microsoft.com/office/drawing/2014/main" id="{064F5450-72BA-7243-BAE1-682C645AA794}"/>
              </a:ext>
            </a:extLst>
          </p:cNvPr>
          <p:cNvSpPr>
            <a:spLocks noGrp="1"/>
          </p:cNvSpPr>
          <p:nvPr>
            <p:ph type="sldNum" sz="quarter" idx="11"/>
          </p:nvPr>
        </p:nvSpPr>
        <p:spPr/>
        <p:txBody>
          <a:bodyPr/>
          <a:lstStyle/>
          <a:p>
            <a:fld id="{4B6BCDE0-5F4D-7546-9DCD-CF98CE8A5EAE}" type="slidenum">
              <a:rPr lang="sv-SE" smtClean="0"/>
              <a:pPr/>
              <a:t>‹#›</a:t>
            </a:fld>
            <a:endParaRPr lang="sv-SE"/>
          </a:p>
        </p:txBody>
      </p:sp>
      <p:sp>
        <p:nvSpPr>
          <p:cNvPr id="19" name="Rubrik 7">
            <a:extLst>
              <a:ext uri="{FF2B5EF4-FFF2-40B4-BE49-F238E27FC236}">
                <a16:creationId xmlns:a16="http://schemas.microsoft.com/office/drawing/2014/main" id="{C05F15E4-D218-324B-9CFA-15B7C1C2CF64}"/>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20" name="Platshållare för text 15">
            <a:extLst>
              <a:ext uri="{FF2B5EF4-FFF2-40B4-BE49-F238E27FC236}">
                <a16:creationId xmlns:a16="http://schemas.microsoft.com/office/drawing/2014/main" id="{0C617BB6-3A97-8C44-A95F-3E46FAA8CA6F}"/>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5">
            <a:extLst>
              <a:ext uri="{FF2B5EF4-FFF2-40B4-BE49-F238E27FC236}">
                <a16:creationId xmlns:a16="http://schemas.microsoft.com/office/drawing/2014/main" id="{A864F146-BA44-BB47-9562-48C021D8C86D}"/>
              </a:ext>
            </a:extLst>
          </p:cNvPr>
          <p:cNvSpPr>
            <a:spLocks noGrp="1"/>
          </p:cNvSpPr>
          <p:nvPr>
            <p:ph type="body" sz="quarter" idx="16"/>
          </p:nvPr>
        </p:nvSpPr>
        <p:spPr>
          <a:xfrm>
            <a:off x="6235887"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109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Effect transition="in" filter="fade">
                                      <p:cBhvr>
                                        <p:cTn id="19" dur="500"/>
                                        <p:tgtEl>
                                          <p:spTgt spid="20">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fade">
                                      <p:cBhvr>
                                        <p:cTn id="39" dur="500"/>
                                        <p:tgtEl>
                                          <p:spTgt spid="11">
                                            <p:txEl>
                                              <p:pRg st="2" end="2"/>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500"/>
                                        <p:tgtEl>
                                          <p:spTgt spid="11">
                                            <p:txEl>
                                              <p:pRg st="3" end="3"/>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bilder top +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8119317" y="1"/>
            <a:ext cx="4076279"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25501" y="2578101"/>
            <a:ext cx="10563224" cy="1282699"/>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3860800"/>
            <a:ext cx="10585450" cy="2268538"/>
          </a:xfrm>
        </p:spPr>
        <p:txBody>
          <a:bodyPr>
            <a:normAutofit/>
          </a:bodyPr>
          <a:lstStyle>
            <a:lvl1pPr marL="0" indent="0">
              <a:lnSpc>
                <a:spcPts val="2260"/>
              </a:lnSpc>
              <a:buNone/>
              <a:defRPr sz="16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p:txBody>
      </p:sp>
      <p:sp>
        <p:nvSpPr>
          <p:cNvPr id="8" name="Picture Placeholder 8">
            <a:extLst>
              <a:ext uri="{FF2B5EF4-FFF2-40B4-BE49-F238E27FC236}">
                <a16:creationId xmlns:a16="http://schemas.microsoft.com/office/drawing/2014/main" id="{09CC0A9F-2E85-0542-85BA-A142DBCE270B}"/>
              </a:ext>
            </a:extLst>
          </p:cNvPr>
          <p:cNvSpPr>
            <a:spLocks noGrp="1"/>
          </p:cNvSpPr>
          <p:nvPr>
            <p:ph type="pic" sz="quarter" idx="16"/>
          </p:nvPr>
        </p:nvSpPr>
        <p:spPr>
          <a:xfrm>
            <a:off x="4079874" y="1"/>
            <a:ext cx="4039443"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2" name="Picture Placeholder 8">
            <a:extLst>
              <a:ext uri="{FF2B5EF4-FFF2-40B4-BE49-F238E27FC236}">
                <a16:creationId xmlns:a16="http://schemas.microsoft.com/office/drawing/2014/main" id="{1E586779-BA8B-5A45-A132-1F5E33DE531F}"/>
              </a:ext>
            </a:extLst>
          </p:cNvPr>
          <p:cNvSpPr>
            <a:spLocks noGrp="1"/>
          </p:cNvSpPr>
          <p:nvPr>
            <p:ph type="pic" sz="quarter" idx="17"/>
          </p:nvPr>
        </p:nvSpPr>
        <p:spPr>
          <a:xfrm>
            <a:off x="3597" y="1"/>
            <a:ext cx="4076278"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Tree>
    <p:extLst>
      <p:ext uri="{BB962C8B-B14F-4D97-AF65-F5344CB8AC3E}">
        <p14:creationId xmlns:p14="http://schemas.microsoft.com/office/powerpoint/2010/main" val="196900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2" grpId="0" animBg="1"/>
    </p:bldLst>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öd med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10585450" cy="2882900"/>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041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ön med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10585450" cy="2882900"/>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17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å med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10585450" cy="2882900"/>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9470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rubrik 2">
            <a:extLst>
              <a:ext uri="{FF2B5EF4-FFF2-40B4-BE49-F238E27FC236}">
                <a16:creationId xmlns:a16="http://schemas.microsoft.com/office/drawing/2014/main" id="{20447409-74B2-C945-B0DE-1F472192E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34375B0E-1A33-9548-B76C-3D566162C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sidfot 4">
            <a:extLst>
              <a:ext uri="{FF2B5EF4-FFF2-40B4-BE49-F238E27FC236}">
                <a16:creationId xmlns:a16="http://schemas.microsoft.com/office/drawing/2014/main" id="{C36FC256-C463-394E-8409-39A3652E56F7}"/>
              </a:ext>
            </a:extLst>
          </p:cNvPr>
          <p:cNvSpPr>
            <a:spLocks noGrp="1"/>
          </p:cNvSpPr>
          <p:nvPr>
            <p:ph type="ftr" sz="quarter" idx="3"/>
          </p:nvPr>
        </p:nvSpPr>
        <p:spPr>
          <a:xfrm>
            <a:off x="3350559" y="6305550"/>
            <a:ext cx="5490882" cy="365125"/>
          </a:xfrm>
          <a:prstGeom prst="rect">
            <a:avLst/>
          </a:prstGeom>
        </p:spPr>
        <p:txBody>
          <a:bodyPr vert="horz" lIns="91440" tIns="45720" rIns="91440" bIns="45720" rtlCol="0" anchor="ctr"/>
          <a:lstStyle>
            <a:lvl1pPr algn="ctr">
              <a:defRPr sz="900">
                <a:solidFill>
                  <a:schemeClr val="tx1"/>
                </a:solidFill>
                <a:latin typeface="Arial" panose="020B0604020202020204" pitchFamily="34" charset="0"/>
                <a:cs typeface="Arial" panose="020B0604020202020204" pitchFamily="34" charset="0"/>
              </a:defRPr>
            </a:lvl1pPr>
          </a:lstStyle>
          <a:p>
            <a:r>
              <a:rPr lang="sv-SE"/>
              <a:t>Repslagaregatan 19 • 611 32 Nyköping • 073-868 04 33</a:t>
            </a:r>
          </a:p>
        </p:txBody>
      </p:sp>
      <p:sp>
        <p:nvSpPr>
          <p:cNvPr id="9" name="Platshållare för bildnummer 5">
            <a:extLst>
              <a:ext uri="{FF2B5EF4-FFF2-40B4-BE49-F238E27FC236}">
                <a16:creationId xmlns:a16="http://schemas.microsoft.com/office/drawing/2014/main" id="{8E2CA55E-461A-ED4E-9815-CFC095C82DFE}"/>
              </a:ext>
            </a:extLst>
          </p:cNvPr>
          <p:cNvSpPr>
            <a:spLocks noGrp="1"/>
          </p:cNvSpPr>
          <p:nvPr>
            <p:ph type="sldNum" sz="quarter" idx="4"/>
          </p:nvPr>
        </p:nvSpPr>
        <p:spPr>
          <a:xfrm>
            <a:off x="8991600" y="6305550"/>
            <a:ext cx="2743200" cy="365125"/>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4B6BCDE0-5F4D-7546-9DCD-CF98CE8A5EAE}" type="slidenum">
              <a:rPr lang="sv-SE" smtClean="0"/>
              <a:pPr/>
              <a:t>‹#›</a:t>
            </a:fld>
            <a:endParaRPr lang="sv-SE"/>
          </a:p>
        </p:txBody>
      </p:sp>
      <p:pic>
        <p:nvPicPr>
          <p:cNvPr id="10" name="Bildobjekt 9">
            <a:extLst>
              <a:ext uri="{FF2B5EF4-FFF2-40B4-BE49-F238E27FC236}">
                <a16:creationId xmlns:a16="http://schemas.microsoft.com/office/drawing/2014/main" id="{5F348377-9C77-9F4B-94A2-7E9D2DC9EC0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7200" y="6388926"/>
            <a:ext cx="1675653" cy="235243"/>
          </a:xfrm>
          <a:prstGeom prst="rect">
            <a:avLst/>
          </a:prstGeom>
        </p:spPr>
      </p:pic>
    </p:spTree>
    <p:extLst>
      <p:ext uri="{BB962C8B-B14F-4D97-AF65-F5344CB8AC3E}">
        <p14:creationId xmlns:p14="http://schemas.microsoft.com/office/powerpoint/2010/main" val="1393560953"/>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61" r:id="rId4"/>
    <p:sldLayoutId id="2147483649" r:id="rId5"/>
    <p:sldLayoutId id="2147483662" r:id="rId6"/>
    <p:sldLayoutId id="2147483663" r:id="rId7"/>
    <p:sldLayoutId id="2147483664" r:id="rId8"/>
    <p:sldLayoutId id="2147483665" r:id="rId9"/>
  </p:sldLayoutIdLst>
  <p:hf hdr="0" ftr="0"/>
  <p:txStyles>
    <p:title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1" userDrawn="1">
          <p15:clr>
            <a:srgbClr val="F26B43"/>
          </p15:clr>
        </p15:guide>
        <p15:guide id="4" orient="horz" pos="3861" userDrawn="1">
          <p15:clr>
            <a:srgbClr val="F26B43"/>
          </p15:clr>
        </p15:guide>
        <p15:guide id="5" pos="506" userDrawn="1">
          <p15:clr>
            <a:srgbClr val="F26B43"/>
          </p15:clr>
        </p15:guide>
        <p15:guide id="6" pos="71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rarsormland.s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bildnummer 17">
            <a:extLst>
              <a:ext uri="{FF2B5EF4-FFF2-40B4-BE49-F238E27FC236}">
                <a16:creationId xmlns:a16="http://schemas.microsoft.com/office/drawing/2014/main" id="{C4EDF420-B294-0D42-BB78-0699E27FA847}"/>
              </a:ext>
            </a:extLst>
          </p:cNvPr>
          <p:cNvSpPr>
            <a:spLocks noGrp="1"/>
          </p:cNvSpPr>
          <p:nvPr>
            <p:ph type="sldNum" sz="quarter" idx="14"/>
          </p:nvPr>
        </p:nvSpPr>
        <p:spPr/>
        <p:txBody>
          <a:bodyPr/>
          <a:lstStyle/>
          <a:p>
            <a:fld id="{4B6BCDE0-5F4D-7546-9DCD-CF98CE8A5EAE}" type="slidenum">
              <a:rPr lang="sv-SE" smtClean="0"/>
              <a:pPr/>
              <a:t>1</a:t>
            </a:fld>
            <a:endParaRPr lang="sv-SE" dirty="0"/>
          </a:p>
        </p:txBody>
      </p:sp>
      <p:sp>
        <p:nvSpPr>
          <p:cNvPr id="11" name="Rubrik 10">
            <a:extLst>
              <a:ext uri="{FF2B5EF4-FFF2-40B4-BE49-F238E27FC236}">
                <a16:creationId xmlns:a16="http://schemas.microsoft.com/office/drawing/2014/main" id="{59C7834A-4419-774A-AE38-A5A6F46C346F}"/>
              </a:ext>
            </a:extLst>
          </p:cNvPr>
          <p:cNvSpPr>
            <a:spLocks noGrp="1"/>
          </p:cNvSpPr>
          <p:nvPr>
            <p:ph type="title"/>
          </p:nvPr>
        </p:nvSpPr>
        <p:spPr>
          <a:xfrm>
            <a:off x="493395" y="1019914"/>
            <a:ext cx="6262687" cy="866911"/>
          </a:xfrm>
        </p:spPr>
        <p:txBody>
          <a:bodyPr>
            <a:noAutofit/>
          </a:bodyPr>
          <a:lstStyle/>
          <a:p>
            <a:pPr algn="l"/>
            <a:r>
              <a:rPr lang="sv-SE" sz="3200" dirty="0">
                <a:latin typeface="Georgia"/>
              </a:rPr>
              <a:t>Samordningsförbundet RAR</a:t>
            </a:r>
          </a:p>
        </p:txBody>
      </p:sp>
      <p:sp>
        <p:nvSpPr>
          <p:cNvPr id="12" name="Platshållare för text 11">
            <a:extLst>
              <a:ext uri="{FF2B5EF4-FFF2-40B4-BE49-F238E27FC236}">
                <a16:creationId xmlns:a16="http://schemas.microsoft.com/office/drawing/2014/main" id="{8439309A-B915-7444-9AF8-1D4C9045BB93}"/>
              </a:ext>
            </a:extLst>
          </p:cNvPr>
          <p:cNvSpPr>
            <a:spLocks noGrp="1"/>
          </p:cNvSpPr>
          <p:nvPr>
            <p:ph type="body" sz="quarter" idx="15"/>
          </p:nvPr>
        </p:nvSpPr>
        <p:spPr>
          <a:xfrm>
            <a:off x="596900" y="2349706"/>
            <a:ext cx="4549624" cy="2906306"/>
          </a:xfrm>
        </p:spPr>
        <p:txBody>
          <a:bodyPr anchor="ctr">
            <a:normAutofit/>
          </a:bodyPr>
          <a:lstStyle/>
          <a:p>
            <a:pPr marL="285750" indent="-285750" algn="l">
              <a:lnSpc>
                <a:spcPct val="100000"/>
              </a:lnSpc>
              <a:buFont typeface="Arial" panose="020B0604020202020204" pitchFamily="34" charset="0"/>
              <a:buChar char="•"/>
            </a:pPr>
            <a:r>
              <a:rPr lang="sv-SE" dirty="0"/>
              <a:t>Lagen om finansiell samordning av rehabiliteringsinsatser (2003:1210)</a:t>
            </a:r>
          </a:p>
          <a:p>
            <a:pPr marL="285750" indent="-285750" algn="l">
              <a:lnSpc>
                <a:spcPct val="100000"/>
              </a:lnSpc>
              <a:buFont typeface="Arial" panose="020B0604020202020204" pitchFamily="34" charset="0"/>
              <a:buChar char="•"/>
            </a:pPr>
            <a:r>
              <a:rPr lang="sv-SE" dirty="0"/>
              <a:t>Mål- och inriktningsplan</a:t>
            </a:r>
          </a:p>
          <a:p>
            <a:pPr marL="285750" indent="-285750" algn="l">
              <a:lnSpc>
                <a:spcPct val="100000"/>
              </a:lnSpc>
              <a:buFont typeface="Arial" panose="020B0604020202020204" pitchFamily="34" charset="0"/>
              <a:buChar char="•"/>
            </a:pPr>
            <a:r>
              <a:rPr lang="sv-SE" dirty="0"/>
              <a:t>RAR:s uppdrag</a:t>
            </a:r>
          </a:p>
          <a:p>
            <a:pPr marL="285750" indent="-285750" algn="l">
              <a:lnSpc>
                <a:spcPct val="100000"/>
              </a:lnSpc>
              <a:buFont typeface="Arial" panose="020B0604020202020204" pitchFamily="34" charset="0"/>
              <a:buChar char="•"/>
            </a:pPr>
            <a:r>
              <a:rPr lang="sv-SE" dirty="0"/>
              <a:t>Hur arbetar vi?</a:t>
            </a:r>
          </a:p>
        </p:txBody>
      </p:sp>
      <p:grpSp>
        <p:nvGrpSpPr>
          <p:cNvPr id="8" name="Grupp 7">
            <a:extLst>
              <a:ext uri="{FF2B5EF4-FFF2-40B4-BE49-F238E27FC236}">
                <a16:creationId xmlns:a16="http://schemas.microsoft.com/office/drawing/2014/main" id="{7A11AC7A-E70B-4566-AD73-2805D9C1130D}"/>
              </a:ext>
            </a:extLst>
          </p:cNvPr>
          <p:cNvGrpSpPr>
            <a:grpSpLocks noChangeAspect="1"/>
          </p:cNvGrpSpPr>
          <p:nvPr/>
        </p:nvGrpSpPr>
        <p:grpSpPr>
          <a:xfrm>
            <a:off x="6757353" y="1455877"/>
            <a:ext cx="4800046" cy="4116498"/>
            <a:chOff x="5808037" y="624860"/>
            <a:chExt cx="6012000" cy="4932000"/>
          </a:xfrm>
          <a:noFill/>
        </p:grpSpPr>
        <p:pic>
          <p:nvPicPr>
            <p:cNvPr id="9" name="Bildobjekt 8">
              <a:extLst>
                <a:ext uri="{FF2B5EF4-FFF2-40B4-BE49-F238E27FC236}">
                  <a16:creationId xmlns:a16="http://schemas.microsoft.com/office/drawing/2014/main" id="{EF94D0E5-0736-483D-8066-92711C44A0BC}"/>
                </a:ext>
              </a:extLst>
            </p:cNvPr>
            <p:cNvPicPr>
              <a:picLocks noChangeAspect="1"/>
            </p:cNvPicPr>
            <p:nvPr/>
          </p:nvPicPr>
          <p:blipFill rotWithShape="1">
            <a:blip r:embed="rId3">
              <a:extLst>
                <a:ext uri="{28A0092B-C50C-407E-A947-70E740481C1C}">
                  <a14:useLocalDpi xmlns:a14="http://schemas.microsoft.com/office/drawing/2010/main" val="0"/>
                </a:ext>
              </a:extLst>
            </a:blip>
            <a:srcRect l="688" t="1214" r="1077" b="1624"/>
            <a:stretch/>
          </p:blipFill>
          <p:spPr>
            <a:xfrm>
              <a:off x="5808037" y="624860"/>
              <a:ext cx="6012000" cy="4932000"/>
            </a:xfrm>
            <a:prstGeom prst="rect">
              <a:avLst/>
            </a:prstGeom>
            <a:solidFill>
              <a:srgbClr val="E9EACE"/>
            </a:solidFill>
            <a:ln w="12700">
              <a:solidFill>
                <a:schemeClr val="tx1">
                  <a:lumMod val="50000"/>
                  <a:lumOff val="50000"/>
                </a:schemeClr>
              </a:solidFill>
            </a:ln>
          </p:spPr>
        </p:pic>
        <p:sp>
          <p:nvSpPr>
            <p:cNvPr id="10" name="Rektangel 9">
              <a:extLst>
                <a:ext uri="{FF2B5EF4-FFF2-40B4-BE49-F238E27FC236}">
                  <a16:creationId xmlns:a16="http://schemas.microsoft.com/office/drawing/2014/main" id="{A71E04E2-69DE-4BD2-A502-43A6FFCB5D5B}"/>
                </a:ext>
              </a:extLst>
            </p:cNvPr>
            <p:cNvSpPr/>
            <p:nvPr/>
          </p:nvSpPr>
          <p:spPr>
            <a:xfrm>
              <a:off x="9132842" y="4207566"/>
              <a:ext cx="1396899" cy="326793"/>
            </a:xfrm>
            <a:prstGeom prst="rect">
              <a:avLst/>
            </a:prstGeom>
            <a:grpFill/>
            <a:ln>
              <a:noFill/>
            </a:ln>
          </p:spPr>
          <p:txBody>
            <a:bodyPr wrap="square" lIns="36000" tIns="36000" rIns="36000" bIns="36000">
              <a:spAutoFit/>
            </a:bodyPr>
            <a:lstStyle/>
            <a:p>
              <a:r>
                <a:rPr lang="sv-SE" sz="1300" dirty="0">
                  <a:solidFill>
                    <a:schemeClr val="tx2"/>
                  </a:solidFill>
                  <a:latin typeface="Bahnschrift" panose="020B0502040204020203" pitchFamily="34" charset="0"/>
                  <a:ea typeface="Microsoft Sans Serif" panose="020B0604020202020204" pitchFamily="34" charset="0"/>
                  <a:cs typeface="Microsoft Sans Serif" panose="020B0604020202020204" pitchFamily="34" charset="0"/>
                </a:rPr>
                <a:t>Nyköping</a:t>
              </a:r>
            </a:p>
          </p:txBody>
        </p:sp>
        <p:sp>
          <p:nvSpPr>
            <p:cNvPr id="13" name="Rektangel 12">
              <a:extLst>
                <a:ext uri="{FF2B5EF4-FFF2-40B4-BE49-F238E27FC236}">
                  <a16:creationId xmlns:a16="http://schemas.microsoft.com/office/drawing/2014/main" id="{04515405-0CF6-435A-A693-8AB0EF314BC7}"/>
                </a:ext>
              </a:extLst>
            </p:cNvPr>
            <p:cNvSpPr/>
            <p:nvPr/>
          </p:nvSpPr>
          <p:spPr>
            <a:xfrm>
              <a:off x="10241687" y="5056267"/>
              <a:ext cx="1384658" cy="326793"/>
            </a:xfrm>
            <a:prstGeom prst="rect">
              <a:avLst/>
            </a:prstGeom>
            <a:grpFill/>
            <a:ln>
              <a:noFill/>
            </a:ln>
          </p:spPr>
          <p:txBody>
            <a:bodyPr wrap="square" lIns="36000" tIns="36000" rIns="36000" bIns="36000">
              <a:spAutoFit/>
            </a:bodyPr>
            <a:lstStyle/>
            <a:p>
              <a:r>
                <a:rPr lang="sv-SE" sz="1300" dirty="0">
                  <a:solidFill>
                    <a:schemeClr val="tx2"/>
                  </a:solidFill>
                  <a:latin typeface="Bahnschrift" panose="020B0502040204020203" pitchFamily="34" charset="0"/>
                  <a:ea typeface="Microsoft Sans Serif" panose="020B0604020202020204" pitchFamily="34" charset="0"/>
                  <a:cs typeface="Microsoft Sans Serif" panose="020B0604020202020204" pitchFamily="34" charset="0"/>
                </a:rPr>
                <a:t>Oxelösund</a:t>
              </a:r>
            </a:p>
          </p:txBody>
        </p:sp>
        <p:sp>
          <p:nvSpPr>
            <p:cNvPr id="14" name="Rektangel 13">
              <a:extLst>
                <a:ext uri="{FF2B5EF4-FFF2-40B4-BE49-F238E27FC236}">
                  <a16:creationId xmlns:a16="http://schemas.microsoft.com/office/drawing/2014/main" id="{0203115F-C030-4C8F-AF0B-C0483D5130B8}"/>
                </a:ext>
              </a:extLst>
            </p:cNvPr>
            <p:cNvSpPr/>
            <p:nvPr/>
          </p:nvSpPr>
          <p:spPr>
            <a:xfrm>
              <a:off x="10915776" y="3820087"/>
              <a:ext cx="662104" cy="326793"/>
            </a:xfrm>
            <a:prstGeom prst="rect">
              <a:avLst/>
            </a:prstGeom>
            <a:grpFill/>
            <a:ln>
              <a:noFill/>
            </a:ln>
          </p:spPr>
          <p:txBody>
            <a:bodyPr wrap="square" lIns="36000" tIns="36000" rIns="36000" bIns="36000" anchor="t">
              <a:spAutoFit/>
            </a:bodyPr>
            <a:lstStyle/>
            <a:p>
              <a:r>
                <a:rPr lang="sv-SE" sz="1300" dirty="0">
                  <a:solidFill>
                    <a:schemeClr val="tx2"/>
                  </a:solidFill>
                  <a:latin typeface="Bahnschrift" panose="020B0502040204020203" pitchFamily="34" charset="0"/>
                  <a:ea typeface="Microsoft Sans Serif"/>
                  <a:cs typeface="Microsoft Sans Serif"/>
                </a:rPr>
                <a:t>Trosa</a:t>
              </a:r>
            </a:p>
          </p:txBody>
        </p:sp>
        <p:sp>
          <p:nvSpPr>
            <p:cNvPr id="15" name="Rektangel 14">
              <a:extLst>
                <a:ext uri="{FF2B5EF4-FFF2-40B4-BE49-F238E27FC236}">
                  <a16:creationId xmlns:a16="http://schemas.microsoft.com/office/drawing/2014/main" id="{03DF8ABC-E341-423E-97E4-68824B75F0B0}"/>
                </a:ext>
              </a:extLst>
            </p:cNvPr>
            <p:cNvSpPr/>
            <p:nvPr/>
          </p:nvSpPr>
          <p:spPr>
            <a:xfrm>
              <a:off x="8776130" y="2947371"/>
              <a:ext cx="664990" cy="326793"/>
            </a:xfrm>
            <a:prstGeom prst="rect">
              <a:avLst/>
            </a:prstGeom>
            <a:grpFill/>
            <a:ln>
              <a:noFill/>
            </a:ln>
          </p:spPr>
          <p:txBody>
            <a:bodyPr wrap="square" lIns="36000" tIns="36000" rIns="36000" bIns="36000" anchor="t">
              <a:spAutoFit/>
            </a:bodyPr>
            <a:lstStyle/>
            <a:p>
              <a:r>
                <a:rPr lang="sv-SE" sz="1300" dirty="0">
                  <a:solidFill>
                    <a:schemeClr val="tx2"/>
                  </a:solidFill>
                  <a:latin typeface="Bahnschrift" panose="020B0502040204020203" pitchFamily="34" charset="0"/>
                  <a:ea typeface="Microsoft Sans Serif"/>
                  <a:cs typeface="Microsoft Sans Serif"/>
                </a:rPr>
                <a:t>Flen</a:t>
              </a:r>
            </a:p>
          </p:txBody>
        </p:sp>
        <p:sp>
          <p:nvSpPr>
            <p:cNvPr id="16" name="Rektangel 15">
              <a:extLst>
                <a:ext uri="{FF2B5EF4-FFF2-40B4-BE49-F238E27FC236}">
                  <a16:creationId xmlns:a16="http://schemas.microsoft.com/office/drawing/2014/main" id="{73462AE5-2AA9-418C-A51B-26EA6AA98351}"/>
                </a:ext>
              </a:extLst>
            </p:cNvPr>
            <p:cNvSpPr/>
            <p:nvPr/>
          </p:nvSpPr>
          <p:spPr>
            <a:xfrm>
              <a:off x="9759258" y="2677759"/>
              <a:ext cx="866935" cy="326793"/>
            </a:xfrm>
            <a:prstGeom prst="rect">
              <a:avLst/>
            </a:prstGeom>
            <a:grpFill/>
            <a:ln>
              <a:noFill/>
            </a:ln>
          </p:spPr>
          <p:txBody>
            <a:bodyPr wrap="square" lIns="36000" tIns="36000" rIns="36000" bIns="36000" anchor="t">
              <a:spAutoFit/>
            </a:bodyPr>
            <a:lstStyle/>
            <a:p>
              <a:r>
                <a:rPr lang="sv-SE" sz="1300" dirty="0">
                  <a:solidFill>
                    <a:schemeClr val="tx2"/>
                  </a:solidFill>
                  <a:latin typeface="Bahnschrift" panose="020B0502040204020203" pitchFamily="34" charset="0"/>
                  <a:ea typeface="Microsoft Sans Serif"/>
                  <a:cs typeface="Microsoft Sans Serif"/>
                </a:rPr>
                <a:t>Gnesta</a:t>
              </a:r>
            </a:p>
          </p:txBody>
        </p:sp>
        <p:sp>
          <p:nvSpPr>
            <p:cNvPr id="17" name="Rektangel 16">
              <a:extLst>
                <a:ext uri="{FF2B5EF4-FFF2-40B4-BE49-F238E27FC236}">
                  <a16:creationId xmlns:a16="http://schemas.microsoft.com/office/drawing/2014/main" id="{58E7FABD-5E45-4EFE-8A66-1949300D70B5}"/>
                </a:ext>
              </a:extLst>
            </p:cNvPr>
            <p:cNvSpPr/>
            <p:nvPr/>
          </p:nvSpPr>
          <p:spPr>
            <a:xfrm>
              <a:off x="9410435" y="1624713"/>
              <a:ext cx="1161326" cy="326793"/>
            </a:xfrm>
            <a:prstGeom prst="rect">
              <a:avLst/>
            </a:prstGeom>
            <a:grpFill/>
            <a:ln>
              <a:noFill/>
            </a:ln>
          </p:spPr>
          <p:txBody>
            <a:bodyPr wrap="square" lIns="36000" tIns="36000" rIns="36000" bIns="36000">
              <a:spAutoFit/>
            </a:bodyPr>
            <a:lstStyle/>
            <a:p>
              <a:r>
                <a:rPr lang="sv-SE" sz="1300" dirty="0">
                  <a:solidFill>
                    <a:schemeClr val="tx2"/>
                  </a:solidFill>
                  <a:latin typeface="Bahnschrift" panose="020B0502040204020203" pitchFamily="34" charset="0"/>
                  <a:ea typeface="Microsoft Sans Serif" panose="020B0604020202020204" pitchFamily="34" charset="0"/>
                  <a:cs typeface="Microsoft Sans Serif" panose="020B0604020202020204" pitchFamily="34" charset="0"/>
                </a:rPr>
                <a:t>Strängnäs</a:t>
              </a:r>
            </a:p>
          </p:txBody>
        </p:sp>
        <p:sp>
          <p:nvSpPr>
            <p:cNvPr id="19" name="Rektangel 18">
              <a:extLst>
                <a:ext uri="{FF2B5EF4-FFF2-40B4-BE49-F238E27FC236}">
                  <a16:creationId xmlns:a16="http://schemas.microsoft.com/office/drawing/2014/main" id="{F3A97F54-43E7-46EB-88FC-B34FB86A2103}"/>
                </a:ext>
              </a:extLst>
            </p:cNvPr>
            <p:cNvSpPr/>
            <p:nvPr/>
          </p:nvSpPr>
          <p:spPr>
            <a:xfrm>
              <a:off x="8046274" y="1653262"/>
              <a:ext cx="1233945" cy="326793"/>
            </a:xfrm>
            <a:prstGeom prst="rect">
              <a:avLst/>
            </a:prstGeom>
            <a:grpFill/>
            <a:ln>
              <a:noFill/>
            </a:ln>
          </p:spPr>
          <p:txBody>
            <a:bodyPr wrap="square" lIns="36000" tIns="36000" rIns="36000" bIns="36000" anchor="t">
              <a:spAutoFit/>
            </a:bodyPr>
            <a:lstStyle/>
            <a:p>
              <a:r>
                <a:rPr lang="sv-SE" sz="1300" dirty="0">
                  <a:solidFill>
                    <a:schemeClr val="tx2"/>
                  </a:solidFill>
                  <a:latin typeface="Bahnschrift" panose="020B0502040204020203" pitchFamily="34" charset="0"/>
                  <a:ea typeface="Microsoft Sans Serif"/>
                  <a:cs typeface="Microsoft Sans Serif"/>
                </a:rPr>
                <a:t>Eskilstuna</a:t>
              </a:r>
            </a:p>
          </p:txBody>
        </p:sp>
        <p:sp>
          <p:nvSpPr>
            <p:cNvPr id="20" name="Rektangel 19">
              <a:extLst>
                <a:ext uri="{FF2B5EF4-FFF2-40B4-BE49-F238E27FC236}">
                  <a16:creationId xmlns:a16="http://schemas.microsoft.com/office/drawing/2014/main" id="{59F82B53-91A2-4037-ADA0-C3DCD13DA207}"/>
                </a:ext>
              </a:extLst>
            </p:cNvPr>
            <p:cNvSpPr/>
            <p:nvPr/>
          </p:nvSpPr>
          <p:spPr>
            <a:xfrm>
              <a:off x="7177843" y="3476463"/>
              <a:ext cx="1580672" cy="326793"/>
            </a:xfrm>
            <a:prstGeom prst="rect">
              <a:avLst/>
            </a:prstGeom>
            <a:grpFill/>
            <a:ln>
              <a:noFill/>
            </a:ln>
          </p:spPr>
          <p:txBody>
            <a:bodyPr wrap="square" lIns="36000" tIns="36000" rIns="36000" bIns="36000">
              <a:spAutoFit/>
            </a:bodyPr>
            <a:lstStyle/>
            <a:p>
              <a:r>
                <a:rPr lang="sv-SE" sz="1300" dirty="0">
                  <a:solidFill>
                    <a:schemeClr val="tx2"/>
                  </a:solidFill>
                  <a:latin typeface="Bahnschrift" panose="020B0502040204020203" pitchFamily="34" charset="0"/>
                  <a:ea typeface="Microsoft Sans Serif" panose="020B0604020202020204" pitchFamily="34" charset="0"/>
                  <a:cs typeface="Microsoft Sans Serif" panose="020B0604020202020204" pitchFamily="34" charset="0"/>
                </a:rPr>
                <a:t>Katrineholm</a:t>
              </a:r>
            </a:p>
          </p:txBody>
        </p:sp>
        <p:sp>
          <p:nvSpPr>
            <p:cNvPr id="21" name="Rektangel 20">
              <a:extLst>
                <a:ext uri="{FF2B5EF4-FFF2-40B4-BE49-F238E27FC236}">
                  <a16:creationId xmlns:a16="http://schemas.microsoft.com/office/drawing/2014/main" id="{71126C1A-B9E5-466F-ABC8-26BC61852FF5}"/>
                </a:ext>
              </a:extLst>
            </p:cNvPr>
            <p:cNvSpPr/>
            <p:nvPr/>
          </p:nvSpPr>
          <p:spPr>
            <a:xfrm>
              <a:off x="6255052" y="2944638"/>
              <a:ext cx="1151094" cy="326793"/>
            </a:xfrm>
            <a:prstGeom prst="rect">
              <a:avLst/>
            </a:prstGeom>
            <a:grpFill/>
            <a:ln>
              <a:noFill/>
            </a:ln>
          </p:spPr>
          <p:txBody>
            <a:bodyPr wrap="square" lIns="36000" tIns="36000" rIns="36000" bIns="36000">
              <a:spAutoFit/>
            </a:bodyPr>
            <a:lstStyle/>
            <a:p>
              <a:r>
                <a:rPr lang="sv-SE" sz="1300" dirty="0">
                  <a:solidFill>
                    <a:schemeClr val="tx2"/>
                  </a:solidFill>
                  <a:latin typeface="Bahnschrift" panose="020B0502040204020203" pitchFamily="34" charset="0"/>
                  <a:ea typeface="Microsoft Sans Serif" panose="020B0604020202020204" pitchFamily="34" charset="0"/>
                  <a:cs typeface="Microsoft Sans Serif" panose="020B0604020202020204" pitchFamily="34" charset="0"/>
                </a:rPr>
                <a:t>Vingåker</a:t>
              </a:r>
            </a:p>
          </p:txBody>
        </p:sp>
      </p:grpSp>
    </p:spTree>
    <p:extLst>
      <p:ext uri="{BB962C8B-B14F-4D97-AF65-F5344CB8AC3E}">
        <p14:creationId xmlns:p14="http://schemas.microsoft.com/office/powerpoint/2010/main" val="218110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9284EAE-1A34-4E44-9EF4-105341DE2EED}"/>
              </a:ext>
            </a:extLst>
          </p:cNvPr>
          <p:cNvSpPr>
            <a:spLocks noGrp="1"/>
          </p:cNvSpPr>
          <p:nvPr>
            <p:ph type="sldNum" sz="quarter" idx="14"/>
          </p:nvPr>
        </p:nvSpPr>
        <p:spPr/>
        <p:txBody>
          <a:bodyPr/>
          <a:lstStyle/>
          <a:p>
            <a:fld id="{4B6BCDE0-5F4D-7546-9DCD-CF98CE8A5EAE}" type="slidenum">
              <a:rPr lang="sv-SE" smtClean="0"/>
              <a:pPr/>
              <a:t>10</a:t>
            </a:fld>
            <a:endParaRPr lang="sv-SE"/>
          </a:p>
        </p:txBody>
      </p:sp>
      <p:sp>
        <p:nvSpPr>
          <p:cNvPr id="7" name="Rubrik 6">
            <a:extLst>
              <a:ext uri="{FF2B5EF4-FFF2-40B4-BE49-F238E27FC236}">
                <a16:creationId xmlns:a16="http://schemas.microsoft.com/office/drawing/2014/main" id="{77D75BCF-44E6-4643-9155-BBBEC3F59704}"/>
              </a:ext>
            </a:extLst>
          </p:cNvPr>
          <p:cNvSpPr>
            <a:spLocks noGrp="1"/>
          </p:cNvSpPr>
          <p:nvPr>
            <p:ph type="title"/>
          </p:nvPr>
        </p:nvSpPr>
        <p:spPr/>
        <p:txBody>
          <a:bodyPr/>
          <a:lstStyle/>
          <a:p>
            <a:pPr algn="l"/>
            <a:r>
              <a:rPr lang="en-US" dirty="0"/>
              <a:t>ESF-</a:t>
            </a:r>
            <a:r>
              <a:rPr lang="en-US" dirty="0" err="1"/>
              <a:t>finansierade</a:t>
            </a:r>
            <a:r>
              <a:rPr lang="en-US" dirty="0"/>
              <a:t> </a:t>
            </a:r>
            <a:r>
              <a:rPr lang="en-US" dirty="0" err="1"/>
              <a:t>insatser</a:t>
            </a:r>
            <a:r>
              <a:rPr lang="en-US" dirty="0"/>
              <a:t> </a:t>
            </a:r>
            <a:r>
              <a:rPr lang="en-US" dirty="0" err="1"/>
              <a:t>där</a:t>
            </a:r>
            <a:r>
              <a:rPr lang="en-US" dirty="0"/>
              <a:t> RAR </a:t>
            </a:r>
            <a:r>
              <a:rPr lang="en-US" dirty="0" err="1"/>
              <a:t>är</a:t>
            </a:r>
            <a:r>
              <a:rPr lang="en-US" dirty="0"/>
              <a:t> </a:t>
            </a:r>
            <a:r>
              <a:rPr lang="en-US" dirty="0" err="1"/>
              <a:t>projektägare</a:t>
            </a:r>
            <a:r>
              <a:rPr lang="en-US" dirty="0"/>
              <a:t> 2022 </a:t>
            </a:r>
            <a:endParaRPr lang="sv-SE" dirty="0"/>
          </a:p>
        </p:txBody>
      </p:sp>
      <p:sp>
        <p:nvSpPr>
          <p:cNvPr id="8" name="Platshållare för text 7">
            <a:extLst>
              <a:ext uri="{FF2B5EF4-FFF2-40B4-BE49-F238E27FC236}">
                <a16:creationId xmlns:a16="http://schemas.microsoft.com/office/drawing/2014/main" id="{E1985160-DFB4-43D4-835A-1CC2E3D62A01}"/>
              </a:ext>
            </a:extLst>
          </p:cNvPr>
          <p:cNvSpPr>
            <a:spLocks noGrp="1"/>
          </p:cNvSpPr>
          <p:nvPr>
            <p:ph type="body" sz="quarter" idx="15"/>
          </p:nvPr>
        </p:nvSpPr>
        <p:spPr/>
        <p:txBody>
          <a:bodyPr>
            <a:normAutofit/>
          </a:bodyPr>
          <a:lstStyle/>
          <a:p>
            <a:pPr marL="342900" indent="-342900" algn="l">
              <a:buFont typeface="+mj-lt"/>
              <a:buAutoNum type="arabicPeriod"/>
            </a:pPr>
            <a:r>
              <a:rPr lang="sv-SE" dirty="0"/>
              <a:t>En insats ägs gemensamt av alla kommuner med stöd från Region Sörmland, </a:t>
            </a:r>
            <a:r>
              <a:rPr lang="sv-SE" b="1" dirty="0"/>
              <a:t>React EU Ung comeback.</a:t>
            </a:r>
            <a:endParaRPr lang="sv-SE" dirty="0"/>
          </a:p>
        </p:txBody>
      </p:sp>
    </p:spTree>
    <p:extLst>
      <p:ext uri="{BB962C8B-B14F-4D97-AF65-F5344CB8AC3E}">
        <p14:creationId xmlns:p14="http://schemas.microsoft.com/office/powerpoint/2010/main" val="360104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DF04253-30E4-4EB5-BD8E-A03EF7C29152}"/>
              </a:ext>
            </a:extLst>
          </p:cNvPr>
          <p:cNvSpPr>
            <a:spLocks noGrp="1"/>
          </p:cNvSpPr>
          <p:nvPr>
            <p:ph type="sldNum" sz="quarter" idx="14"/>
          </p:nvPr>
        </p:nvSpPr>
        <p:spPr/>
        <p:txBody>
          <a:bodyPr/>
          <a:lstStyle/>
          <a:p>
            <a:fld id="{4B6BCDE0-5F4D-7546-9DCD-CF98CE8A5EAE}" type="slidenum">
              <a:rPr lang="sv-SE" smtClean="0"/>
              <a:pPr/>
              <a:t>11</a:t>
            </a:fld>
            <a:endParaRPr lang="sv-SE"/>
          </a:p>
        </p:txBody>
      </p:sp>
      <p:sp>
        <p:nvSpPr>
          <p:cNvPr id="3" name="Rubrik 2">
            <a:extLst>
              <a:ext uri="{FF2B5EF4-FFF2-40B4-BE49-F238E27FC236}">
                <a16:creationId xmlns:a16="http://schemas.microsoft.com/office/drawing/2014/main" id="{18D2596F-EB9E-429E-AA9B-7917C7F221DA}"/>
              </a:ext>
            </a:extLst>
          </p:cNvPr>
          <p:cNvSpPr>
            <a:spLocks noGrp="1"/>
          </p:cNvSpPr>
          <p:nvPr>
            <p:ph type="title"/>
          </p:nvPr>
        </p:nvSpPr>
        <p:spPr/>
        <p:txBody>
          <a:bodyPr/>
          <a:lstStyle/>
          <a:p>
            <a:pPr algn="l"/>
            <a:r>
              <a:rPr lang="sv-SE" dirty="0"/>
              <a:t>Tillfälliga kompetenshöjande insatser</a:t>
            </a:r>
          </a:p>
        </p:txBody>
      </p:sp>
      <p:sp>
        <p:nvSpPr>
          <p:cNvPr id="4" name="Platshållare för text 3">
            <a:extLst>
              <a:ext uri="{FF2B5EF4-FFF2-40B4-BE49-F238E27FC236}">
                <a16:creationId xmlns:a16="http://schemas.microsoft.com/office/drawing/2014/main" id="{B8ACC010-49ED-462E-A1E0-6CD09C2617B5}"/>
              </a:ext>
            </a:extLst>
          </p:cNvPr>
          <p:cNvSpPr>
            <a:spLocks noGrp="1"/>
          </p:cNvSpPr>
          <p:nvPr>
            <p:ph type="body" sz="quarter" idx="15"/>
          </p:nvPr>
        </p:nvSpPr>
        <p:spPr>
          <a:xfrm>
            <a:off x="803275" y="2059744"/>
            <a:ext cx="10585450" cy="4069594"/>
          </a:xfrm>
        </p:spPr>
        <p:txBody>
          <a:bodyPr>
            <a:normAutofit/>
          </a:bodyPr>
          <a:lstStyle/>
          <a:p>
            <a:pPr marL="342900" indent="-342900" algn="l">
              <a:buFontTx/>
              <a:buChar char="-"/>
            </a:pPr>
            <a:r>
              <a:rPr lang="sv-SE" sz="2000" dirty="0"/>
              <a:t>Riktar sig till personal hos våra medlemmar</a:t>
            </a:r>
          </a:p>
          <a:p>
            <a:pPr marL="342900" indent="-342900" algn="l">
              <a:buFontTx/>
              <a:buChar char="-"/>
            </a:pPr>
            <a:r>
              <a:rPr lang="sv-SE" sz="2000" dirty="0"/>
              <a:t>Det kan till exempel handla om workshop, konferens eller kick-off.</a:t>
            </a:r>
          </a:p>
          <a:p>
            <a:pPr marL="342900" indent="-342900" algn="l">
              <a:buFontTx/>
              <a:buChar char="-"/>
            </a:pPr>
            <a:r>
              <a:rPr lang="sv-SE" sz="2000" dirty="0"/>
              <a:t>Sker i </a:t>
            </a:r>
            <a:r>
              <a:rPr lang="sv-SE" sz="2000" dirty="0" err="1"/>
              <a:t>RAR:s</a:t>
            </a:r>
            <a:r>
              <a:rPr lang="sv-SE" sz="2000" dirty="0"/>
              <a:t> egen regi eller utifrån en ansökan från någon part.</a:t>
            </a:r>
          </a:p>
          <a:p>
            <a:pPr marL="342900" indent="-342900" algn="l">
              <a:buFontTx/>
              <a:buChar char="-"/>
            </a:pPr>
            <a:r>
              <a:rPr lang="sv-SE" sz="2000" dirty="0" err="1"/>
              <a:t>RAR:s</a:t>
            </a:r>
            <a:r>
              <a:rPr lang="sv-SE" sz="2000" dirty="0"/>
              <a:t> personal anordnar utbildningar i exempelvis horisontella kriterier och hälsoskola samt modererar seminarier.</a:t>
            </a:r>
          </a:p>
        </p:txBody>
      </p:sp>
    </p:spTree>
    <p:extLst>
      <p:ext uri="{BB962C8B-B14F-4D97-AF65-F5344CB8AC3E}">
        <p14:creationId xmlns:p14="http://schemas.microsoft.com/office/powerpoint/2010/main" val="23284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8BEC6FD-3FDB-43D9-BFFC-1E8BFC02B264}"/>
              </a:ext>
            </a:extLst>
          </p:cNvPr>
          <p:cNvSpPr>
            <a:spLocks noGrp="1"/>
          </p:cNvSpPr>
          <p:nvPr>
            <p:ph type="sldNum" sz="quarter" idx="14"/>
          </p:nvPr>
        </p:nvSpPr>
        <p:spPr/>
        <p:txBody>
          <a:bodyPr/>
          <a:lstStyle/>
          <a:p>
            <a:fld id="{4B6BCDE0-5F4D-7546-9DCD-CF98CE8A5EAE}" type="slidenum">
              <a:rPr lang="sv-SE" smtClean="0"/>
              <a:pPr/>
              <a:t>12</a:t>
            </a:fld>
            <a:endParaRPr lang="sv-SE"/>
          </a:p>
        </p:txBody>
      </p:sp>
      <p:sp>
        <p:nvSpPr>
          <p:cNvPr id="3" name="Rubrik 2">
            <a:extLst>
              <a:ext uri="{FF2B5EF4-FFF2-40B4-BE49-F238E27FC236}">
                <a16:creationId xmlns:a16="http://schemas.microsoft.com/office/drawing/2014/main" id="{592ED1E1-FE8F-4A76-924A-7308E41E58E5}"/>
              </a:ext>
            </a:extLst>
          </p:cNvPr>
          <p:cNvSpPr>
            <a:spLocks noGrp="1"/>
          </p:cNvSpPr>
          <p:nvPr>
            <p:ph type="title"/>
          </p:nvPr>
        </p:nvSpPr>
        <p:spPr/>
        <p:txBody>
          <a:bodyPr/>
          <a:lstStyle/>
          <a:p>
            <a:pPr algn="l"/>
            <a:r>
              <a:rPr lang="sv-SE" dirty="0"/>
              <a:t>Nätverk </a:t>
            </a:r>
          </a:p>
        </p:txBody>
      </p:sp>
      <p:sp>
        <p:nvSpPr>
          <p:cNvPr id="4" name="Platshållare för text 3">
            <a:extLst>
              <a:ext uri="{FF2B5EF4-FFF2-40B4-BE49-F238E27FC236}">
                <a16:creationId xmlns:a16="http://schemas.microsoft.com/office/drawing/2014/main" id="{EA11DC93-89AC-4942-A9CB-6AFF75AB9AA7}"/>
              </a:ext>
            </a:extLst>
          </p:cNvPr>
          <p:cNvSpPr>
            <a:spLocks noGrp="1"/>
          </p:cNvSpPr>
          <p:nvPr>
            <p:ph type="body" sz="quarter" idx="15"/>
          </p:nvPr>
        </p:nvSpPr>
        <p:spPr>
          <a:xfrm>
            <a:off x="803275" y="2059744"/>
            <a:ext cx="10585450" cy="4069594"/>
          </a:xfrm>
        </p:spPr>
        <p:txBody>
          <a:bodyPr>
            <a:normAutofit/>
          </a:bodyPr>
          <a:lstStyle/>
          <a:p>
            <a:pPr marL="285750" indent="-285750" algn="l">
              <a:buFontTx/>
              <a:buChar char="-"/>
            </a:pPr>
            <a:r>
              <a:rPr lang="sv-SE" dirty="0"/>
              <a:t>MISAM Strängnäs och MISAM Eskilstuna</a:t>
            </a:r>
          </a:p>
          <a:p>
            <a:pPr marL="285750" indent="-285750" algn="l">
              <a:buFontTx/>
              <a:buChar char="-"/>
            </a:pPr>
            <a:r>
              <a:rPr lang="sv-SE" dirty="0"/>
              <a:t>Arbetsmarknadschefsnätverk</a:t>
            </a:r>
          </a:p>
          <a:p>
            <a:pPr marL="285750" indent="-285750" algn="l">
              <a:buFontTx/>
              <a:buChar char="-"/>
            </a:pPr>
            <a:r>
              <a:rPr lang="sv-SE" dirty="0"/>
              <a:t>LSG (Västra, Södra, Norra)</a:t>
            </a:r>
          </a:p>
          <a:p>
            <a:pPr marL="285750" indent="-285750" algn="l">
              <a:buFontTx/>
              <a:buChar char="-"/>
            </a:pPr>
            <a:r>
              <a:rPr lang="sv-SE" dirty="0"/>
              <a:t>Insatsledarnätverk (inklusive alla styrgrupper i våra insatser)</a:t>
            </a:r>
          </a:p>
          <a:p>
            <a:pPr marL="285750" indent="-285750" algn="l">
              <a:buFontTx/>
              <a:buChar char="-"/>
            </a:pPr>
            <a:r>
              <a:rPr lang="sv-SE" dirty="0" err="1"/>
              <a:t>IntStrat</a:t>
            </a:r>
            <a:endParaRPr lang="sv-SE" dirty="0"/>
          </a:p>
          <a:p>
            <a:pPr marL="285750" indent="-285750" algn="l">
              <a:buFontTx/>
              <a:buChar char="-"/>
            </a:pPr>
            <a:r>
              <a:rPr lang="sv-SE" dirty="0"/>
              <a:t>UVAS-nätverk</a:t>
            </a:r>
          </a:p>
          <a:p>
            <a:pPr marL="285750" indent="-285750" algn="l">
              <a:buFontTx/>
              <a:buChar char="-"/>
            </a:pPr>
            <a:r>
              <a:rPr lang="sv-SE" dirty="0"/>
              <a:t>ESF styrgrupp</a:t>
            </a:r>
          </a:p>
          <a:p>
            <a:pPr marL="285750" indent="-285750" algn="l">
              <a:buFontTx/>
              <a:buChar char="-"/>
            </a:pPr>
            <a:r>
              <a:rPr lang="sv-SE" dirty="0"/>
              <a:t>Sjukskrivningsnätverk</a:t>
            </a:r>
          </a:p>
          <a:p>
            <a:pPr marL="285750" indent="-285750" algn="l">
              <a:buFontTx/>
              <a:buChar char="-"/>
            </a:pPr>
            <a:r>
              <a:rPr lang="sv-SE" dirty="0"/>
              <a:t>Nationellt samordningsförbundsnätverk</a:t>
            </a:r>
          </a:p>
        </p:txBody>
      </p:sp>
    </p:spTree>
    <p:extLst>
      <p:ext uri="{BB962C8B-B14F-4D97-AF65-F5344CB8AC3E}">
        <p14:creationId xmlns:p14="http://schemas.microsoft.com/office/powerpoint/2010/main" val="1192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44F3FE1-987A-4605-86D9-A1904E507B24}"/>
              </a:ext>
            </a:extLst>
          </p:cNvPr>
          <p:cNvSpPr>
            <a:spLocks noGrp="1"/>
          </p:cNvSpPr>
          <p:nvPr>
            <p:ph type="sldNum" sz="quarter" idx="14"/>
          </p:nvPr>
        </p:nvSpPr>
        <p:spPr/>
        <p:txBody>
          <a:bodyPr/>
          <a:lstStyle/>
          <a:p>
            <a:fld id="{4B6BCDE0-5F4D-7546-9DCD-CF98CE8A5EAE}" type="slidenum">
              <a:rPr lang="sv-SE" smtClean="0"/>
              <a:pPr/>
              <a:t>13</a:t>
            </a:fld>
            <a:endParaRPr lang="sv-SE"/>
          </a:p>
        </p:txBody>
      </p:sp>
      <p:sp>
        <p:nvSpPr>
          <p:cNvPr id="4" name="Rubrik 3">
            <a:extLst>
              <a:ext uri="{FF2B5EF4-FFF2-40B4-BE49-F238E27FC236}">
                <a16:creationId xmlns:a16="http://schemas.microsoft.com/office/drawing/2014/main" id="{37A31E4F-C47D-4316-990E-0B5D4D6B8044}"/>
              </a:ext>
            </a:extLst>
          </p:cNvPr>
          <p:cNvSpPr>
            <a:spLocks noGrp="1"/>
          </p:cNvSpPr>
          <p:nvPr>
            <p:ph type="title"/>
          </p:nvPr>
        </p:nvSpPr>
        <p:spPr/>
        <p:txBody>
          <a:bodyPr/>
          <a:lstStyle/>
          <a:p>
            <a:r>
              <a:rPr lang="sv-SE" dirty="0"/>
              <a:t>Tack!</a:t>
            </a:r>
          </a:p>
        </p:txBody>
      </p:sp>
      <p:sp>
        <p:nvSpPr>
          <p:cNvPr id="5" name="Platshållare för text 4">
            <a:extLst>
              <a:ext uri="{FF2B5EF4-FFF2-40B4-BE49-F238E27FC236}">
                <a16:creationId xmlns:a16="http://schemas.microsoft.com/office/drawing/2014/main" id="{C07DE435-667C-47F9-8361-3A070E3B27A4}"/>
              </a:ext>
            </a:extLst>
          </p:cNvPr>
          <p:cNvSpPr>
            <a:spLocks noGrp="1"/>
          </p:cNvSpPr>
          <p:nvPr>
            <p:ph type="body" sz="quarter" idx="15"/>
          </p:nvPr>
        </p:nvSpPr>
        <p:spPr>
          <a:xfrm>
            <a:off x="6515100" y="2078831"/>
            <a:ext cx="4873625" cy="2700337"/>
          </a:xfrm>
        </p:spPr>
        <p:txBody>
          <a:bodyPr anchor="ctr"/>
          <a:lstStyle/>
          <a:p>
            <a:r>
              <a:rPr lang="sv-SE" sz="2000" dirty="0">
                <a:solidFill>
                  <a:srgbClr val="0070C0"/>
                </a:solidFill>
                <a:hlinkClick r:id="rId2">
                  <a:extLst>
                    <a:ext uri="{A12FA001-AC4F-418D-AE19-62706E023703}">
                      <ahyp:hlinkClr xmlns:ahyp="http://schemas.microsoft.com/office/drawing/2018/hyperlinkcolor" val="tx"/>
                    </a:ext>
                  </a:extLst>
                </a:hlinkClick>
              </a:rPr>
              <a:t>www.rarsormland.se</a:t>
            </a:r>
            <a:endParaRPr lang="sv-SE" sz="2000" dirty="0">
              <a:solidFill>
                <a:srgbClr val="0070C0"/>
              </a:solidFill>
            </a:endParaRPr>
          </a:p>
        </p:txBody>
      </p:sp>
      <p:pic>
        <p:nvPicPr>
          <p:cNvPr id="13" name="Bildobjekt 12">
            <a:extLst>
              <a:ext uri="{FF2B5EF4-FFF2-40B4-BE49-F238E27FC236}">
                <a16:creationId xmlns:a16="http://schemas.microsoft.com/office/drawing/2014/main" id="{47A86C62-9A3C-424E-B860-D9710A005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5" y="138482"/>
            <a:ext cx="5824168" cy="5824168"/>
          </a:xfrm>
          <a:prstGeom prst="rect">
            <a:avLst/>
          </a:prstGeom>
        </p:spPr>
      </p:pic>
    </p:spTree>
    <p:extLst>
      <p:ext uri="{BB962C8B-B14F-4D97-AF65-F5344CB8AC3E}">
        <p14:creationId xmlns:p14="http://schemas.microsoft.com/office/powerpoint/2010/main" val="327914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FECAA4A-A6C4-4688-8658-2C836F87BBF7}"/>
              </a:ext>
            </a:extLst>
          </p:cNvPr>
          <p:cNvSpPr>
            <a:spLocks noGrp="1"/>
          </p:cNvSpPr>
          <p:nvPr>
            <p:ph type="sldNum" sz="quarter" idx="14"/>
          </p:nvPr>
        </p:nvSpPr>
        <p:spPr/>
        <p:txBody>
          <a:bodyPr/>
          <a:lstStyle/>
          <a:p>
            <a:fld id="{4B6BCDE0-5F4D-7546-9DCD-CF98CE8A5EAE}" type="slidenum">
              <a:rPr lang="sv-SE" smtClean="0"/>
              <a:pPr/>
              <a:t>2</a:t>
            </a:fld>
            <a:endParaRPr lang="sv-SE" dirty="0"/>
          </a:p>
        </p:txBody>
      </p:sp>
      <p:sp>
        <p:nvSpPr>
          <p:cNvPr id="4" name="Rubrik 3">
            <a:extLst>
              <a:ext uri="{FF2B5EF4-FFF2-40B4-BE49-F238E27FC236}">
                <a16:creationId xmlns:a16="http://schemas.microsoft.com/office/drawing/2014/main" id="{4A34CD8C-8CE7-415B-B383-F3EE7AE0DF74}"/>
              </a:ext>
            </a:extLst>
          </p:cNvPr>
          <p:cNvSpPr>
            <a:spLocks noGrp="1"/>
          </p:cNvSpPr>
          <p:nvPr>
            <p:ph type="title"/>
          </p:nvPr>
        </p:nvSpPr>
        <p:spPr/>
        <p:txBody>
          <a:bodyPr>
            <a:normAutofit/>
          </a:bodyPr>
          <a:lstStyle/>
          <a:p>
            <a:pPr algn="l"/>
            <a:r>
              <a:rPr lang="sv-SE" sz="3200" dirty="0"/>
              <a:t>Lag (2003:1210) om finansiell samordning av rehabiliteringsinsatser</a:t>
            </a:r>
          </a:p>
        </p:txBody>
      </p:sp>
      <p:sp>
        <p:nvSpPr>
          <p:cNvPr id="5" name="Platshållare för text 4">
            <a:extLst>
              <a:ext uri="{FF2B5EF4-FFF2-40B4-BE49-F238E27FC236}">
                <a16:creationId xmlns:a16="http://schemas.microsoft.com/office/drawing/2014/main" id="{2ED594C9-5595-4057-80F8-31EF08D7A8AC}"/>
              </a:ext>
            </a:extLst>
          </p:cNvPr>
          <p:cNvSpPr>
            <a:spLocks noGrp="1"/>
          </p:cNvSpPr>
          <p:nvPr>
            <p:ph type="body" sz="quarter" idx="15"/>
          </p:nvPr>
        </p:nvSpPr>
        <p:spPr>
          <a:xfrm>
            <a:off x="803275" y="2059744"/>
            <a:ext cx="10585450" cy="4069594"/>
          </a:xfrm>
        </p:spPr>
        <p:txBody>
          <a:bodyPr vert="horz" lIns="91440" tIns="45720" rIns="91440" bIns="45720" rtlCol="0" anchor="t">
            <a:normAutofit fontScale="92500" lnSpcReduction="20000"/>
          </a:bodyPr>
          <a:lstStyle/>
          <a:p>
            <a:pPr algn="l">
              <a:lnSpc>
                <a:spcPct val="100000"/>
              </a:lnSpc>
            </a:pPr>
            <a:r>
              <a:rPr lang="sv-SE" dirty="0"/>
              <a:t>1 §   Finansiell samordning enligt denna lag får inom ett samordningsområde bedrivas mellan Försäkringskassan, Arbetsförmedlingen, kommun och region för att uppnå en effektiv resursanvändning. Ett samordningsområde kan omfatta en eller flera kommuner eller delar av kommuner. Kommunerna kan vara belägna inom olika regioner. Lag (2019:914).</a:t>
            </a:r>
          </a:p>
          <a:p>
            <a:pPr algn="l">
              <a:lnSpc>
                <a:spcPct val="100000"/>
              </a:lnSpc>
            </a:pPr>
            <a:r>
              <a:rPr lang="sv-SE" dirty="0"/>
              <a:t>2 §   Insatserna inom den finansiella samordningen skall avse individer som är i behov av samordnade rehabiliteringsinsatser och skall syfta till att dessa uppnår eller förbättrar sin förmåga att utföra förvärvsarbete.</a:t>
            </a:r>
          </a:p>
          <a:p>
            <a:pPr algn="l">
              <a:lnSpc>
                <a:spcPct val="100000"/>
              </a:lnSpc>
            </a:pPr>
            <a:r>
              <a:rPr lang="sv-SE" dirty="0"/>
              <a:t>7 §   Ett samordningsförbund har till uppgift att</a:t>
            </a:r>
          </a:p>
          <a:p>
            <a:pPr algn="l">
              <a:lnSpc>
                <a:spcPct val="100000"/>
              </a:lnSpc>
            </a:pPr>
            <a:r>
              <a:rPr lang="sv-SE" dirty="0"/>
              <a:t>   1. besluta om mål och riktlinjer för den finansiella samordningen,</a:t>
            </a:r>
          </a:p>
          <a:p>
            <a:pPr algn="l">
              <a:lnSpc>
                <a:spcPct val="100000"/>
              </a:lnSpc>
            </a:pPr>
            <a:r>
              <a:rPr lang="sv-SE" dirty="0"/>
              <a:t>   2. stödja samverkan mellan samverkansparterna,</a:t>
            </a:r>
          </a:p>
          <a:p>
            <a:pPr algn="l">
              <a:lnSpc>
                <a:spcPct val="100000"/>
              </a:lnSpc>
            </a:pPr>
            <a:r>
              <a:rPr lang="sv-SE" dirty="0"/>
              <a:t>   3. finansiera sådana insatser som avses i 2 § och som ligger inom de samverkande parternas samlade ansvarsområde,</a:t>
            </a:r>
          </a:p>
          <a:p>
            <a:pPr algn="l">
              <a:lnSpc>
                <a:spcPct val="100000"/>
              </a:lnSpc>
            </a:pPr>
            <a:r>
              <a:rPr lang="sv-SE" dirty="0"/>
              <a:t>   4. besluta på vilket sätt de medel som står till förfogande för finansiell samordning skall användas,</a:t>
            </a:r>
          </a:p>
          <a:p>
            <a:pPr algn="l">
              <a:lnSpc>
                <a:spcPct val="100000"/>
              </a:lnSpc>
            </a:pPr>
            <a:r>
              <a:rPr lang="sv-SE" dirty="0"/>
              <a:t>   5. svara för uppföljning och utvärdering av rehabiliteringsinsatserna, och</a:t>
            </a:r>
          </a:p>
          <a:p>
            <a:pPr algn="l">
              <a:lnSpc>
                <a:spcPct val="100000"/>
              </a:lnSpc>
            </a:pPr>
            <a:r>
              <a:rPr lang="sv-SE" dirty="0"/>
              <a:t>   6. upprätta budget och årsredovisning för den finansiella samordningen.</a:t>
            </a:r>
          </a:p>
          <a:p>
            <a:pPr algn="l">
              <a:lnSpc>
                <a:spcPct val="100000"/>
              </a:lnSpc>
            </a:pPr>
            <a:r>
              <a:rPr lang="sv-SE" dirty="0"/>
              <a:t>Ett samordningsförbund får inte besluta i frågor om förmåner eller rättigheter för enskilda eller vidta åtgärder i övrigt som innefattar myndighetsutövning eller som avser tillhandahållande av tjänster avsedda för enskilda.</a:t>
            </a:r>
          </a:p>
          <a:p>
            <a:pPr>
              <a:lnSpc>
                <a:spcPct val="100000"/>
              </a:lnSpc>
            </a:pPr>
            <a:endParaRPr lang="sv-SE" dirty="0">
              <a:solidFill>
                <a:srgbClr val="505050"/>
              </a:solidFill>
              <a:latin typeface="Arial"/>
              <a:cs typeface="Arial"/>
            </a:endParaRPr>
          </a:p>
        </p:txBody>
      </p:sp>
    </p:spTree>
    <p:extLst>
      <p:ext uri="{BB962C8B-B14F-4D97-AF65-F5344CB8AC3E}">
        <p14:creationId xmlns:p14="http://schemas.microsoft.com/office/powerpoint/2010/main" val="122258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0FC3AC3-4429-4155-A8A5-6F69CE368E2F}"/>
              </a:ext>
            </a:extLst>
          </p:cNvPr>
          <p:cNvSpPr>
            <a:spLocks noGrp="1"/>
          </p:cNvSpPr>
          <p:nvPr>
            <p:ph type="sldNum" sz="quarter" idx="14"/>
          </p:nvPr>
        </p:nvSpPr>
        <p:spPr/>
        <p:txBody>
          <a:bodyPr/>
          <a:lstStyle/>
          <a:p>
            <a:fld id="{4B6BCDE0-5F4D-7546-9DCD-CF98CE8A5EAE}" type="slidenum">
              <a:rPr lang="sv-SE" smtClean="0"/>
              <a:pPr/>
              <a:t>3</a:t>
            </a:fld>
            <a:endParaRPr lang="sv-SE" dirty="0"/>
          </a:p>
        </p:txBody>
      </p:sp>
      <p:sp>
        <p:nvSpPr>
          <p:cNvPr id="3" name="Rubrik 2">
            <a:extLst>
              <a:ext uri="{FF2B5EF4-FFF2-40B4-BE49-F238E27FC236}">
                <a16:creationId xmlns:a16="http://schemas.microsoft.com/office/drawing/2014/main" id="{CEC6295B-3AA2-4761-908D-7C95E8262A85}"/>
              </a:ext>
            </a:extLst>
          </p:cNvPr>
          <p:cNvSpPr>
            <a:spLocks noGrp="1"/>
          </p:cNvSpPr>
          <p:nvPr>
            <p:ph type="title"/>
          </p:nvPr>
        </p:nvSpPr>
        <p:spPr/>
        <p:txBody>
          <a:bodyPr/>
          <a:lstStyle/>
          <a:p>
            <a:pPr algn="l"/>
            <a:r>
              <a:rPr lang="sv-SE" dirty="0"/>
              <a:t>Mål- och inriktningsplan</a:t>
            </a:r>
          </a:p>
        </p:txBody>
      </p:sp>
      <p:sp>
        <p:nvSpPr>
          <p:cNvPr id="4" name="Platshållare för text 3">
            <a:extLst>
              <a:ext uri="{FF2B5EF4-FFF2-40B4-BE49-F238E27FC236}">
                <a16:creationId xmlns:a16="http://schemas.microsoft.com/office/drawing/2014/main" id="{AAB86A9C-A6C1-4E28-9796-B56A12A1EC11}"/>
              </a:ext>
            </a:extLst>
          </p:cNvPr>
          <p:cNvSpPr>
            <a:spLocks noGrp="1"/>
          </p:cNvSpPr>
          <p:nvPr>
            <p:ph type="body" sz="quarter" idx="15"/>
          </p:nvPr>
        </p:nvSpPr>
        <p:spPr>
          <a:xfrm>
            <a:off x="803275" y="2059744"/>
            <a:ext cx="10585450" cy="4069594"/>
          </a:xfrm>
        </p:spPr>
        <p:txBody>
          <a:bodyPr>
            <a:normAutofit/>
          </a:bodyPr>
          <a:lstStyle/>
          <a:p>
            <a:pPr marL="498475" algn="l"/>
            <a:r>
              <a:rPr lang="sv-SE" b="1" dirty="0">
                <a:effectLst/>
                <a:ea typeface="Times New Roman" panose="02020603050405020304" pitchFamily="18" charset="0"/>
              </a:rPr>
              <a:t>Prioriterade målgrupper </a:t>
            </a:r>
          </a:p>
          <a:p>
            <a:pPr marL="342900" indent="-342900" algn="l">
              <a:buFont typeface="+mj-lt"/>
              <a:buAutoNum type="arabicPeriod"/>
            </a:pPr>
            <a:r>
              <a:rPr lang="sv-SE" dirty="0">
                <a:effectLst/>
                <a:ea typeface="Times New Roman" panose="02020603050405020304" pitchFamily="18" charset="0"/>
              </a:rPr>
              <a:t>unga vuxna med psykisk och/eller fysisk ohälsa, psykisk sjukdom, neuropsykiatriska funktionsnedsättningar och inlärningssvårigheter. I denna grupp ingår unga med aktivitetsersättning samt unga med motsvarande problematik men med annan eller ingen ersättning. </a:t>
            </a:r>
          </a:p>
          <a:p>
            <a:pPr marL="342900" lvl="0" indent="-342900" algn="l">
              <a:buFont typeface="+mj-lt"/>
              <a:buAutoNum type="arabicPeriod"/>
            </a:pPr>
            <a:r>
              <a:rPr lang="sv-SE" dirty="0">
                <a:effectLst/>
                <a:ea typeface="Times New Roman" panose="02020603050405020304" pitchFamily="18" charset="0"/>
              </a:rPr>
              <a:t>personer med psykisk och/eller fysisk ohälsa och behov av samordnade insatser. </a:t>
            </a:r>
          </a:p>
          <a:p>
            <a:pPr algn="l"/>
            <a:endParaRPr lang="sv-SE" dirty="0">
              <a:effectLst/>
              <a:ea typeface="Times New Roman" panose="02020603050405020304" pitchFamily="18" charset="0"/>
            </a:endParaRPr>
          </a:p>
          <a:p>
            <a:pPr algn="l"/>
            <a:r>
              <a:rPr lang="sv-SE" dirty="0">
                <a:effectLst/>
                <a:ea typeface="Times New Roman" panose="02020603050405020304" pitchFamily="18" charset="0"/>
              </a:rPr>
              <a:t>ESF-projekt kan ha andra målgrupper</a:t>
            </a:r>
            <a:r>
              <a:rPr lang="sv-SE" dirty="0">
                <a:ea typeface="Times New Roman" panose="02020603050405020304" pitchFamily="18" charset="0"/>
              </a:rPr>
              <a:t> men o</a:t>
            </a:r>
            <a:r>
              <a:rPr lang="sv-SE" dirty="0">
                <a:effectLst/>
                <a:ea typeface="Times New Roman" panose="02020603050405020304" pitchFamily="18" charset="0"/>
              </a:rPr>
              <a:t>avsett målgrupp ska insatserna alltid ha fokus på arbetsmarknadsetablering.</a:t>
            </a:r>
          </a:p>
          <a:p>
            <a:pPr algn="l"/>
            <a:r>
              <a:rPr lang="sv-SE" dirty="0">
                <a:effectLst/>
                <a:ea typeface="Times New Roman" panose="02020603050405020304" pitchFamily="18" charset="0"/>
              </a:rPr>
              <a:t>Styrelsen kommer årligen att göra en översyn av mål- och inriktningsplanen med möjlighet att revidera den.</a:t>
            </a:r>
          </a:p>
          <a:p>
            <a:pPr algn="l"/>
            <a:endParaRPr lang="sv-SE" dirty="0"/>
          </a:p>
        </p:txBody>
      </p:sp>
    </p:spTree>
    <p:extLst>
      <p:ext uri="{BB962C8B-B14F-4D97-AF65-F5344CB8AC3E}">
        <p14:creationId xmlns:p14="http://schemas.microsoft.com/office/powerpoint/2010/main" val="422338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6A4FE4B-380A-44AC-BFAE-0F43E75FD405}"/>
              </a:ext>
            </a:extLst>
          </p:cNvPr>
          <p:cNvSpPr>
            <a:spLocks noGrp="1"/>
          </p:cNvSpPr>
          <p:nvPr>
            <p:ph type="sldNum" sz="quarter" idx="14"/>
          </p:nvPr>
        </p:nvSpPr>
        <p:spPr/>
        <p:txBody>
          <a:bodyPr/>
          <a:lstStyle/>
          <a:p>
            <a:fld id="{4B6BCDE0-5F4D-7546-9DCD-CF98CE8A5EAE}" type="slidenum">
              <a:rPr lang="sv-SE" smtClean="0"/>
              <a:pPr/>
              <a:t>4</a:t>
            </a:fld>
            <a:endParaRPr lang="sv-SE" dirty="0"/>
          </a:p>
        </p:txBody>
      </p:sp>
      <p:sp>
        <p:nvSpPr>
          <p:cNvPr id="4" name="Rubrik 3">
            <a:extLst>
              <a:ext uri="{FF2B5EF4-FFF2-40B4-BE49-F238E27FC236}">
                <a16:creationId xmlns:a16="http://schemas.microsoft.com/office/drawing/2014/main" id="{E5A20408-8FDC-4D06-93CC-57212607A208}"/>
              </a:ext>
            </a:extLst>
          </p:cNvPr>
          <p:cNvSpPr>
            <a:spLocks noGrp="1"/>
          </p:cNvSpPr>
          <p:nvPr>
            <p:ph type="title"/>
          </p:nvPr>
        </p:nvSpPr>
        <p:spPr/>
        <p:txBody>
          <a:bodyPr/>
          <a:lstStyle/>
          <a:p>
            <a:pPr algn="l"/>
            <a:r>
              <a:rPr lang="sv-SE" dirty="0"/>
              <a:t>Mål- och inriktningsplan</a:t>
            </a:r>
          </a:p>
        </p:txBody>
      </p:sp>
      <p:sp>
        <p:nvSpPr>
          <p:cNvPr id="5" name="Platshållare för text 4">
            <a:extLst>
              <a:ext uri="{FF2B5EF4-FFF2-40B4-BE49-F238E27FC236}">
                <a16:creationId xmlns:a16="http://schemas.microsoft.com/office/drawing/2014/main" id="{C5A67296-E598-46DD-9934-1E1FC52FA432}"/>
              </a:ext>
            </a:extLst>
          </p:cNvPr>
          <p:cNvSpPr>
            <a:spLocks noGrp="1"/>
          </p:cNvSpPr>
          <p:nvPr>
            <p:ph type="body" sz="quarter" idx="15"/>
          </p:nvPr>
        </p:nvSpPr>
        <p:spPr>
          <a:xfrm>
            <a:off x="803275" y="2059744"/>
            <a:ext cx="10585450" cy="4069594"/>
          </a:xfrm>
        </p:spPr>
        <p:txBody>
          <a:bodyPr vert="horz" lIns="91440" tIns="45720" rIns="91440" bIns="45720" rtlCol="0" anchor="t">
            <a:normAutofit/>
          </a:bodyPr>
          <a:lstStyle/>
          <a:p>
            <a:pPr algn="l"/>
            <a:r>
              <a:rPr lang="sv-SE" sz="2000" b="1" dirty="0">
                <a:effectLst/>
                <a:ea typeface="Times New Roman" panose="02020603050405020304" pitchFamily="18" charset="0"/>
              </a:rPr>
              <a:t>Fördelning av insatser</a:t>
            </a:r>
            <a:endParaRPr lang="sv-SE" sz="2000" dirty="0">
              <a:effectLst/>
              <a:ea typeface="Times New Roman" panose="02020603050405020304" pitchFamily="18" charset="0"/>
            </a:endParaRPr>
          </a:p>
          <a:p>
            <a:pPr algn="l"/>
            <a:r>
              <a:rPr lang="sv-SE" sz="2000" dirty="0">
                <a:effectLst/>
                <a:ea typeface="Times New Roman" panose="02020603050405020304" pitchFamily="18" charset="0"/>
              </a:rPr>
              <a:t>Till år 2023 är ambitionen att fördelningen ska vara:</a:t>
            </a:r>
          </a:p>
          <a:p>
            <a:pPr algn="l"/>
            <a:r>
              <a:rPr lang="sv-SE" sz="2000" dirty="0">
                <a:effectLst/>
                <a:ea typeface="Times New Roman" panose="02020603050405020304" pitchFamily="18" charset="0"/>
              </a:rPr>
              <a:t>75 % långsiktiga, länsövergripande insatser</a:t>
            </a:r>
          </a:p>
          <a:p>
            <a:pPr algn="l"/>
            <a:r>
              <a:rPr lang="sv-SE" sz="2000" dirty="0">
                <a:effectLst/>
                <a:ea typeface="Times New Roman" panose="02020603050405020304" pitchFamily="18" charset="0"/>
              </a:rPr>
              <a:t>25 % kortare insatser som inte behöver vara länsövergripande</a:t>
            </a:r>
          </a:p>
          <a:p>
            <a:pPr algn="l"/>
            <a:endParaRPr lang="sv-SE" sz="2000" dirty="0">
              <a:effectLst/>
              <a:ea typeface="Times New Roman" panose="02020603050405020304" pitchFamily="18" charset="0"/>
            </a:endParaRPr>
          </a:p>
          <a:p>
            <a:pPr algn="l"/>
            <a:r>
              <a:rPr lang="sv-SE" sz="2000" dirty="0">
                <a:effectLst/>
                <a:latin typeface="Arial"/>
                <a:ea typeface="Times New Roman" panose="02020603050405020304" pitchFamily="18" charset="0"/>
                <a:cs typeface="Arial"/>
              </a:rPr>
              <a:t>Diskussion om hur dessa länsövergripande, långsiktiga insatser ska se ut kommer att diskuteras med huvudmännen </a:t>
            </a:r>
            <a:r>
              <a:rPr lang="sv-SE" sz="2000" dirty="0">
                <a:latin typeface="Arial"/>
                <a:ea typeface="Times New Roman" panose="02020603050405020304" pitchFamily="18" charset="0"/>
                <a:cs typeface="Arial"/>
              </a:rPr>
              <a:t>under</a:t>
            </a:r>
            <a:r>
              <a:rPr lang="sv-SE" sz="2000" dirty="0">
                <a:effectLst/>
                <a:latin typeface="Arial"/>
                <a:ea typeface="Times New Roman" panose="02020603050405020304" pitchFamily="18" charset="0"/>
                <a:cs typeface="Arial"/>
              </a:rPr>
              <a:t> 2022.</a:t>
            </a:r>
          </a:p>
          <a:p>
            <a:pPr algn="l"/>
            <a:endParaRPr lang="sv-SE" dirty="0"/>
          </a:p>
        </p:txBody>
      </p:sp>
    </p:spTree>
    <p:extLst>
      <p:ext uri="{BB962C8B-B14F-4D97-AF65-F5344CB8AC3E}">
        <p14:creationId xmlns:p14="http://schemas.microsoft.com/office/powerpoint/2010/main" val="6089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B77B66A-B0F2-4635-931F-38E1B14F086C}"/>
              </a:ext>
            </a:extLst>
          </p:cNvPr>
          <p:cNvSpPr>
            <a:spLocks noGrp="1"/>
          </p:cNvSpPr>
          <p:nvPr>
            <p:ph type="sldNum" sz="quarter" idx="14"/>
          </p:nvPr>
        </p:nvSpPr>
        <p:spPr/>
        <p:txBody>
          <a:bodyPr/>
          <a:lstStyle/>
          <a:p>
            <a:fld id="{4B6BCDE0-5F4D-7546-9DCD-CF98CE8A5EAE}" type="slidenum">
              <a:rPr lang="sv-SE" smtClean="0"/>
              <a:pPr/>
              <a:t>5</a:t>
            </a:fld>
            <a:endParaRPr lang="sv-SE" dirty="0"/>
          </a:p>
        </p:txBody>
      </p:sp>
      <p:sp>
        <p:nvSpPr>
          <p:cNvPr id="3" name="Rubrik 2">
            <a:extLst>
              <a:ext uri="{FF2B5EF4-FFF2-40B4-BE49-F238E27FC236}">
                <a16:creationId xmlns:a16="http://schemas.microsoft.com/office/drawing/2014/main" id="{D18DC454-2F50-46CE-9D9A-AA48EC4382BD}"/>
              </a:ext>
            </a:extLst>
          </p:cNvPr>
          <p:cNvSpPr>
            <a:spLocks noGrp="1"/>
          </p:cNvSpPr>
          <p:nvPr>
            <p:ph type="title"/>
          </p:nvPr>
        </p:nvSpPr>
        <p:spPr/>
        <p:txBody>
          <a:bodyPr/>
          <a:lstStyle/>
          <a:p>
            <a:pPr algn="l"/>
            <a:r>
              <a:rPr lang="sv-SE" dirty="0"/>
              <a:t>RAR:s uppdrag</a:t>
            </a:r>
          </a:p>
        </p:txBody>
      </p:sp>
      <p:sp>
        <p:nvSpPr>
          <p:cNvPr id="4" name="Platshållare för text 3">
            <a:extLst>
              <a:ext uri="{FF2B5EF4-FFF2-40B4-BE49-F238E27FC236}">
                <a16:creationId xmlns:a16="http://schemas.microsoft.com/office/drawing/2014/main" id="{BBBFBB09-1719-46DF-A828-2CCA19289518}"/>
              </a:ext>
            </a:extLst>
          </p:cNvPr>
          <p:cNvSpPr>
            <a:spLocks noGrp="1"/>
          </p:cNvSpPr>
          <p:nvPr>
            <p:ph type="body" sz="quarter" idx="15"/>
          </p:nvPr>
        </p:nvSpPr>
        <p:spPr>
          <a:xfrm>
            <a:off x="803275" y="2059744"/>
            <a:ext cx="10585450" cy="4069594"/>
          </a:xfrm>
        </p:spPr>
        <p:txBody>
          <a:bodyPr/>
          <a:lstStyle/>
          <a:p>
            <a:pPr marL="342900" indent="-342900" algn="l">
              <a:buFont typeface="Arial" panose="020B0604020202020204" pitchFamily="34" charset="0"/>
              <a:buChar char="•"/>
            </a:pPr>
            <a:r>
              <a:rPr lang="sv-SE" sz="2000" dirty="0"/>
              <a:t>Att identifiera, stödja och finansiera  rehabiliteringsinsatser för människor som är i behov av samordnade insatser från flera myndigheter.</a:t>
            </a:r>
          </a:p>
          <a:p>
            <a:pPr marL="342900" indent="-342900" algn="l">
              <a:buFont typeface="Arial" panose="020B0604020202020204" pitchFamily="34" charset="0"/>
              <a:buChar char="•"/>
            </a:pPr>
            <a:r>
              <a:rPr lang="sv-SE" sz="2000" dirty="0"/>
              <a:t>Att identifiera, stödja och finansiera välfärdsinsatser</a:t>
            </a:r>
          </a:p>
          <a:p>
            <a:pPr marL="342900" indent="-342900" algn="l">
              <a:buFont typeface="Arial" panose="020B0604020202020204" pitchFamily="34" charset="0"/>
              <a:buChar char="•"/>
            </a:pPr>
            <a:r>
              <a:rPr lang="sv-SE" sz="2000" dirty="0"/>
              <a:t>Att motverka strukturella hinder som försvårar samverkan och individers rehabiliteringsprocess.</a:t>
            </a:r>
          </a:p>
          <a:p>
            <a:pPr marL="342900" indent="-342900" algn="l">
              <a:buFont typeface="Arial" panose="020B0604020202020204" pitchFamily="34" charset="0"/>
              <a:buChar char="•"/>
            </a:pPr>
            <a:r>
              <a:rPr lang="sv-SE" sz="2000" dirty="0"/>
              <a:t>Verka för att fler ska ges möjlighet att bryta utanförskap och få ökad delaktighet i samhället.</a:t>
            </a:r>
          </a:p>
          <a:p>
            <a:pPr algn="l"/>
            <a:endParaRPr lang="sv-SE" dirty="0"/>
          </a:p>
        </p:txBody>
      </p:sp>
    </p:spTree>
    <p:extLst>
      <p:ext uri="{BB962C8B-B14F-4D97-AF65-F5344CB8AC3E}">
        <p14:creationId xmlns:p14="http://schemas.microsoft.com/office/powerpoint/2010/main" val="15742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CA8034A-E5CF-4294-B329-5D957D864C95}"/>
              </a:ext>
            </a:extLst>
          </p:cNvPr>
          <p:cNvSpPr>
            <a:spLocks noGrp="1"/>
          </p:cNvSpPr>
          <p:nvPr>
            <p:ph type="sldNum" sz="quarter" idx="14"/>
          </p:nvPr>
        </p:nvSpPr>
        <p:spPr/>
        <p:txBody>
          <a:bodyPr/>
          <a:lstStyle/>
          <a:p>
            <a:fld id="{4B6BCDE0-5F4D-7546-9DCD-CF98CE8A5EAE}" type="slidenum">
              <a:rPr lang="sv-SE" smtClean="0"/>
              <a:pPr/>
              <a:t>6</a:t>
            </a:fld>
            <a:endParaRPr lang="sv-SE" dirty="0"/>
          </a:p>
        </p:txBody>
      </p:sp>
      <p:sp>
        <p:nvSpPr>
          <p:cNvPr id="3" name="Rubrik 2">
            <a:extLst>
              <a:ext uri="{FF2B5EF4-FFF2-40B4-BE49-F238E27FC236}">
                <a16:creationId xmlns:a16="http://schemas.microsoft.com/office/drawing/2014/main" id="{813FD0CA-E46B-41F2-ADF6-EC37E8F18DB9}"/>
              </a:ext>
            </a:extLst>
          </p:cNvPr>
          <p:cNvSpPr>
            <a:spLocks noGrp="1"/>
          </p:cNvSpPr>
          <p:nvPr>
            <p:ph type="title"/>
          </p:nvPr>
        </p:nvSpPr>
        <p:spPr/>
        <p:txBody>
          <a:bodyPr/>
          <a:lstStyle/>
          <a:p>
            <a:pPr algn="l"/>
            <a:r>
              <a:rPr lang="sv-SE" dirty="0"/>
              <a:t>Hur arbetar vi? </a:t>
            </a:r>
          </a:p>
        </p:txBody>
      </p:sp>
      <p:sp>
        <p:nvSpPr>
          <p:cNvPr id="4" name="Platshållare för text 3">
            <a:extLst>
              <a:ext uri="{FF2B5EF4-FFF2-40B4-BE49-F238E27FC236}">
                <a16:creationId xmlns:a16="http://schemas.microsoft.com/office/drawing/2014/main" id="{6A485E1F-2015-4E03-BD36-AAF867BE7C15}"/>
              </a:ext>
            </a:extLst>
          </p:cNvPr>
          <p:cNvSpPr>
            <a:spLocks noGrp="1"/>
          </p:cNvSpPr>
          <p:nvPr>
            <p:ph type="body" sz="quarter" idx="15"/>
          </p:nvPr>
        </p:nvSpPr>
        <p:spPr>
          <a:xfrm>
            <a:off x="803275" y="2059744"/>
            <a:ext cx="10585450" cy="4069594"/>
          </a:xfrm>
        </p:spPr>
        <p:txBody>
          <a:bodyPr anchor="t"/>
          <a:lstStyle/>
          <a:p>
            <a:pPr marL="342900" indent="-342900" algn="l">
              <a:buAutoNum type="arabicPeriod"/>
            </a:pPr>
            <a:r>
              <a:rPr lang="sv-SE" sz="2000" dirty="0"/>
              <a:t>Vi finansierar insatser med målgrupper i enlighet med §2 i Lagen om finansiell samordning och där minst två av våra medlemmar är med.</a:t>
            </a:r>
          </a:p>
          <a:p>
            <a:pPr marL="342900" indent="-342900" algn="l">
              <a:buAutoNum type="arabicPeriod"/>
            </a:pPr>
            <a:r>
              <a:rPr lang="sv-SE" sz="2000" dirty="0"/>
              <a:t>Vi stöttar medlemsorganisationerna vid ESF-ansökningar och tar vid önskemål ägarskapet.</a:t>
            </a:r>
          </a:p>
          <a:p>
            <a:pPr marL="342900" indent="-342900" algn="l">
              <a:buAutoNum type="arabicPeriod"/>
            </a:pPr>
            <a:r>
              <a:rPr lang="sv-SE" sz="2000" dirty="0"/>
              <a:t>Vi anordnar och finansierar tillfälligt kompetenshöjande insatser</a:t>
            </a:r>
          </a:p>
          <a:p>
            <a:pPr marL="342900" indent="-342900" algn="l">
              <a:buAutoNum type="arabicPeriod"/>
            </a:pPr>
            <a:r>
              <a:rPr lang="sv-SE" sz="2000" dirty="0"/>
              <a:t>Vi initierar, upprätthåller och deltar i olika nätverk</a:t>
            </a:r>
          </a:p>
          <a:p>
            <a:pPr marL="342900" indent="-342900" algn="l">
              <a:buAutoNum type="arabicPeriod"/>
            </a:pPr>
            <a:endParaRPr lang="sv-SE" dirty="0"/>
          </a:p>
        </p:txBody>
      </p:sp>
    </p:spTree>
    <p:extLst>
      <p:ext uri="{BB962C8B-B14F-4D97-AF65-F5344CB8AC3E}">
        <p14:creationId xmlns:p14="http://schemas.microsoft.com/office/powerpoint/2010/main" val="33333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D0B1FC5E-4952-8641-5A3F-CF0BF869474A}"/>
              </a:ext>
            </a:extLst>
          </p:cNvPr>
          <p:cNvGrpSpPr/>
          <p:nvPr/>
        </p:nvGrpSpPr>
        <p:grpSpPr>
          <a:xfrm>
            <a:off x="132348" y="870128"/>
            <a:ext cx="11930103" cy="5169839"/>
            <a:chOff x="132348" y="870128"/>
            <a:chExt cx="11930103" cy="5169839"/>
          </a:xfrm>
        </p:grpSpPr>
        <p:grpSp>
          <p:nvGrpSpPr>
            <p:cNvPr id="52" name="Grupp 51">
              <a:extLst>
                <a:ext uri="{FF2B5EF4-FFF2-40B4-BE49-F238E27FC236}">
                  <a16:creationId xmlns:a16="http://schemas.microsoft.com/office/drawing/2014/main" id="{C27C7DD6-A487-4E4A-B5B9-E81C5B25F3D5}"/>
                </a:ext>
              </a:extLst>
            </p:cNvPr>
            <p:cNvGrpSpPr/>
            <p:nvPr/>
          </p:nvGrpSpPr>
          <p:grpSpPr>
            <a:xfrm>
              <a:off x="140208" y="870128"/>
              <a:ext cx="2842656" cy="489600"/>
              <a:chOff x="116368" y="387496"/>
              <a:chExt cx="2864576" cy="963198"/>
            </a:xfrm>
          </p:grpSpPr>
          <p:sp>
            <p:nvSpPr>
              <p:cNvPr id="6" name="Rektangel 5">
                <a:extLst>
                  <a:ext uri="{FF2B5EF4-FFF2-40B4-BE49-F238E27FC236}">
                    <a16:creationId xmlns:a16="http://schemas.microsoft.com/office/drawing/2014/main" id="{B9FC9B8D-8846-9548-BDF2-425EE3826DF0}"/>
                  </a:ext>
                </a:extLst>
              </p:cNvPr>
              <p:cNvSpPr/>
              <p:nvPr/>
            </p:nvSpPr>
            <p:spPr>
              <a:xfrm>
                <a:off x="116368" y="387496"/>
                <a:ext cx="340340" cy="963198"/>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8AE07162-9225-E144-8E44-87DF585F0518}"/>
                  </a:ext>
                </a:extLst>
              </p:cNvPr>
              <p:cNvSpPr/>
              <p:nvPr/>
            </p:nvSpPr>
            <p:spPr>
              <a:xfrm>
                <a:off x="459822" y="387496"/>
                <a:ext cx="2521122" cy="963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4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Unga på väg</a:t>
                </a:r>
              </a:p>
            </p:txBody>
          </p:sp>
        </p:grpSp>
        <p:sp>
          <p:nvSpPr>
            <p:cNvPr id="11" name="Rektangel 10">
              <a:extLst>
                <a:ext uri="{FF2B5EF4-FFF2-40B4-BE49-F238E27FC236}">
                  <a16:creationId xmlns:a16="http://schemas.microsoft.com/office/drawing/2014/main" id="{AD7D0B24-892F-3046-AEE6-35AE46D9D023}"/>
                </a:ext>
              </a:extLst>
            </p:cNvPr>
            <p:cNvSpPr/>
            <p:nvPr/>
          </p:nvSpPr>
          <p:spPr>
            <a:xfrm>
              <a:off x="140208" y="1847169"/>
              <a:ext cx="338183" cy="487862"/>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DD564F79-4040-694D-B89C-6AA078867A7C}"/>
                </a:ext>
              </a:extLst>
            </p:cNvPr>
            <p:cNvSpPr/>
            <p:nvPr/>
          </p:nvSpPr>
          <p:spPr>
            <a:xfrm>
              <a:off x="132348" y="2861056"/>
              <a:ext cx="337736" cy="487862"/>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49" name="Grupp 48">
              <a:extLst>
                <a:ext uri="{FF2B5EF4-FFF2-40B4-BE49-F238E27FC236}">
                  <a16:creationId xmlns:a16="http://schemas.microsoft.com/office/drawing/2014/main" id="{F7F8F6DA-BB23-BD41-9217-351D86B20E0B}"/>
                </a:ext>
              </a:extLst>
            </p:cNvPr>
            <p:cNvGrpSpPr/>
            <p:nvPr/>
          </p:nvGrpSpPr>
          <p:grpSpPr>
            <a:xfrm>
              <a:off x="148402" y="3871581"/>
              <a:ext cx="2836859" cy="489600"/>
              <a:chOff x="124634" y="4198158"/>
              <a:chExt cx="2861844" cy="690615"/>
            </a:xfrm>
          </p:grpSpPr>
          <p:sp>
            <p:nvSpPr>
              <p:cNvPr id="17" name="Rektangel 16">
                <a:extLst>
                  <a:ext uri="{FF2B5EF4-FFF2-40B4-BE49-F238E27FC236}">
                    <a16:creationId xmlns:a16="http://schemas.microsoft.com/office/drawing/2014/main" id="{22D5BDA6-D439-D149-84AC-5B1F3635A221}"/>
                  </a:ext>
                </a:extLst>
              </p:cNvPr>
              <p:cNvSpPr/>
              <p:nvPr/>
            </p:nvSpPr>
            <p:spPr>
              <a:xfrm>
                <a:off x="124634" y="4198158"/>
                <a:ext cx="340710" cy="690615"/>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Rektangel 17">
                <a:extLst>
                  <a:ext uri="{FF2B5EF4-FFF2-40B4-BE49-F238E27FC236}">
                    <a16:creationId xmlns:a16="http://schemas.microsoft.com/office/drawing/2014/main" id="{64F57E56-3C1A-E043-90AA-026AF55867CD}"/>
                  </a:ext>
                </a:extLst>
              </p:cNvPr>
              <p:cNvSpPr/>
              <p:nvPr/>
            </p:nvSpPr>
            <p:spPr>
              <a:xfrm>
                <a:off x="465356" y="4198158"/>
                <a:ext cx="2521122" cy="690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4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SIKTA</a:t>
                </a:r>
              </a:p>
            </p:txBody>
          </p:sp>
        </p:grpSp>
        <p:grpSp>
          <p:nvGrpSpPr>
            <p:cNvPr id="48" name="Grupp 47">
              <a:extLst>
                <a:ext uri="{FF2B5EF4-FFF2-40B4-BE49-F238E27FC236}">
                  <a16:creationId xmlns:a16="http://schemas.microsoft.com/office/drawing/2014/main" id="{BE61A147-89E7-6149-9211-9CE70654AEE8}"/>
                </a:ext>
              </a:extLst>
            </p:cNvPr>
            <p:cNvGrpSpPr/>
            <p:nvPr/>
          </p:nvGrpSpPr>
          <p:grpSpPr>
            <a:xfrm>
              <a:off x="140208" y="4785625"/>
              <a:ext cx="2828907" cy="1254342"/>
              <a:chOff x="116368" y="5160664"/>
              <a:chExt cx="2853915" cy="1289303"/>
            </a:xfrm>
          </p:grpSpPr>
          <p:sp>
            <p:nvSpPr>
              <p:cNvPr id="20" name="Rektangel 19">
                <a:extLst>
                  <a:ext uri="{FF2B5EF4-FFF2-40B4-BE49-F238E27FC236}">
                    <a16:creationId xmlns:a16="http://schemas.microsoft.com/office/drawing/2014/main" id="{A4A7EA83-AFA2-E649-A3C3-2ACE7FB54864}"/>
                  </a:ext>
                </a:extLst>
              </p:cNvPr>
              <p:cNvSpPr/>
              <p:nvPr/>
            </p:nvSpPr>
            <p:spPr>
              <a:xfrm>
                <a:off x="116368" y="5160664"/>
                <a:ext cx="340722" cy="1289303"/>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ktangel 20">
                <a:extLst>
                  <a:ext uri="{FF2B5EF4-FFF2-40B4-BE49-F238E27FC236}">
                    <a16:creationId xmlns:a16="http://schemas.microsoft.com/office/drawing/2014/main" id="{E30D1B88-3E6D-604D-8630-6688F4C8541D}"/>
                  </a:ext>
                </a:extLst>
              </p:cNvPr>
              <p:cNvSpPr/>
              <p:nvPr/>
            </p:nvSpPr>
            <p:spPr>
              <a:xfrm>
                <a:off x="449161" y="5160664"/>
                <a:ext cx="2521122" cy="12893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sz="1200" dirty="0">
                    <a:solidFill>
                      <a:schemeClr val="tx1"/>
                    </a:solidFill>
                    <a:latin typeface="Arial" panose="020B0604020202020204" pitchFamily="34" charset="0"/>
                    <a:cs typeface="Arial" panose="020B0604020202020204" pitchFamily="34" charset="0"/>
                  </a:rPr>
                  <a:t>• NUVAS </a:t>
                </a:r>
              </a:p>
              <a:p>
                <a:pPr marL="0" marR="0" lvl="0" indent="0" algn="l" defTabSz="914400" rtl="0" eaLnBrk="1" fontAlgn="auto" latinLnBrk="0" hangingPunct="1">
                  <a:lnSpc>
                    <a:spcPct val="150000"/>
                  </a:lnSpc>
                  <a:spcBef>
                    <a:spcPts val="0"/>
                  </a:spcBef>
                  <a:spcAft>
                    <a:spcPts val="0"/>
                  </a:spcAft>
                  <a:buClrTx/>
                  <a:buSzTx/>
                  <a:buFontTx/>
                  <a:buNone/>
                  <a:tabLst/>
                  <a:defRPr/>
                </a:pPr>
                <a:r>
                  <a:rPr lang="sv-SE" sz="1200" dirty="0">
                    <a:solidFill>
                      <a:schemeClr val="tx1"/>
                    </a:solidFill>
                    <a:latin typeface="Arial" panose="020B0604020202020204" pitchFamily="34" charset="0"/>
                    <a:cs typeface="Arial" panose="020B0604020202020204" pitchFamily="34" charset="0"/>
                  </a:rPr>
                  <a:t>• Till anställning i byggbranschen </a:t>
                </a:r>
              </a:p>
              <a:p>
                <a:pPr marL="0" marR="0" lvl="0" indent="0" algn="l" defTabSz="914400" rtl="0" eaLnBrk="1" fontAlgn="auto" latinLnBrk="0" hangingPunct="1">
                  <a:lnSpc>
                    <a:spcPct val="150000"/>
                  </a:lnSpc>
                  <a:spcBef>
                    <a:spcPts val="0"/>
                  </a:spcBef>
                  <a:spcAft>
                    <a:spcPts val="0"/>
                  </a:spcAft>
                  <a:buClrTx/>
                  <a:buSzTx/>
                  <a:buFontTx/>
                  <a:buNone/>
                  <a:tabLst/>
                  <a:defRPr/>
                </a:pPr>
                <a:r>
                  <a:rPr lang="sv-SE" sz="1200" dirty="0">
                    <a:solidFill>
                      <a:schemeClr val="tx1"/>
                    </a:solidFill>
                    <a:latin typeface="Arial" panose="020B0604020202020204" pitchFamily="34" charset="0"/>
                    <a:cs typeface="Arial" panose="020B0604020202020204" pitchFamily="34" charset="0"/>
                  </a:rPr>
                  <a:t>• Steget före</a:t>
                </a:r>
              </a:p>
            </p:txBody>
          </p:sp>
        </p:grpSp>
        <p:grpSp>
          <p:nvGrpSpPr>
            <p:cNvPr id="43" name="Grupp 42">
              <a:extLst>
                <a:ext uri="{FF2B5EF4-FFF2-40B4-BE49-F238E27FC236}">
                  <a16:creationId xmlns:a16="http://schemas.microsoft.com/office/drawing/2014/main" id="{5084B4FC-FB97-4541-873D-0E87D7AD82EF}"/>
                </a:ext>
              </a:extLst>
            </p:cNvPr>
            <p:cNvGrpSpPr/>
            <p:nvPr/>
          </p:nvGrpSpPr>
          <p:grpSpPr>
            <a:xfrm>
              <a:off x="9197875" y="4368288"/>
              <a:ext cx="2864576" cy="528149"/>
              <a:chOff x="9187216" y="4672585"/>
              <a:chExt cx="2864576" cy="502919"/>
            </a:xfrm>
          </p:grpSpPr>
          <p:sp>
            <p:nvSpPr>
              <p:cNvPr id="26" name="Rektangel 25">
                <a:extLst>
                  <a:ext uri="{FF2B5EF4-FFF2-40B4-BE49-F238E27FC236}">
                    <a16:creationId xmlns:a16="http://schemas.microsoft.com/office/drawing/2014/main" id="{8609BF5B-F122-8641-A1C0-E63BBAF2851E}"/>
                  </a:ext>
                </a:extLst>
              </p:cNvPr>
              <p:cNvSpPr/>
              <p:nvPr/>
            </p:nvSpPr>
            <p:spPr>
              <a:xfrm>
                <a:off x="9187216" y="4672585"/>
                <a:ext cx="343454" cy="502919"/>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7DC49BD2-15D9-254D-B74B-CEBA8E86184A}"/>
                  </a:ext>
                </a:extLst>
              </p:cNvPr>
              <p:cNvSpPr/>
              <p:nvPr/>
            </p:nvSpPr>
            <p:spPr>
              <a:xfrm>
                <a:off x="9530670" y="4672585"/>
                <a:ext cx="2521122" cy="5029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4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Trappan mot arbete</a:t>
                </a:r>
              </a:p>
            </p:txBody>
          </p:sp>
        </p:grpSp>
        <p:grpSp>
          <p:nvGrpSpPr>
            <p:cNvPr id="44" name="Grupp 43">
              <a:extLst>
                <a:ext uri="{FF2B5EF4-FFF2-40B4-BE49-F238E27FC236}">
                  <a16:creationId xmlns:a16="http://schemas.microsoft.com/office/drawing/2014/main" id="{7D11CD45-E9AE-504E-861B-B55E3585CAC8}"/>
                </a:ext>
              </a:extLst>
            </p:cNvPr>
            <p:cNvGrpSpPr/>
            <p:nvPr/>
          </p:nvGrpSpPr>
          <p:grpSpPr>
            <a:xfrm>
              <a:off x="9187216" y="3434583"/>
              <a:ext cx="2864576" cy="502919"/>
              <a:chOff x="9187216" y="3877057"/>
              <a:chExt cx="2864576" cy="502919"/>
            </a:xfrm>
          </p:grpSpPr>
          <p:sp>
            <p:nvSpPr>
              <p:cNvPr id="29" name="Rektangel 28">
                <a:extLst>
                  <a:ext uri="{FF2B5EF4-FFF2-40B4-BE49-F238E27FC236}">
                    <a16:creationId xmlns:a16="http://schemas.microsoft.com/office/drawing/2014/main" id="{2A61943E-9AFB-DA4F-B90E-FC57E7B4E403}"/>
                  </a:ext>
                </a:extLst>
              </p:cNvPr>
              <p:cNvSpPr/>
              <p:nvPr/>
            </p:nvSpPr>
            <p:spPr>
              <a:xfrm>
                <a:off x="9187216" y="3877057"/>
                <a:ext cx="343454" cy="502919"/>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Rektangel 29">
                <a:extLst>
                  <a:ext uri="{FF2B5EF4-FFF2-40B4-BE49-F238E27FC236}">
                    <a16:creationId xmlns:a16="http://schemas.microsoft.com/office/drawing/2014/main" id="{63B04B22-6BE2-A842-A0BE-0F6DC4838C51}"/>
                  </a:ext>
                </a:extLst>
              </p:cNvPr>
              <p:cNvSpPr/>
              <p:nvPr/>
            </p:nvSpPr>
            <p:spPr>
              <a:xfrm>
                <a:off x="9530670" y="3877057"/>
                <a:ext cx="2521122" cy="5029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4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Steg för steg mot arbete</a:t>
                </a:r>
              </a:p>
            </p:txBody>
          </p:sp>
        </p:grpSp>
        <p:sp>
          <p:nvSpPr>
            <p:cNvPr id="34" name="Rubrik 7">
              <a:extLst>
                <a:ext uri="{FF2B5EF4-FFF2-40B4-BE49-F238E27FC236}">
                  <a16:creationId xmlns:a16="http://schemas.microsoft.com/office/drawing/2014/main" id="{8DB79A22-5C7A-C74B-9305-B6C3B2602449}"/>
                </a:ext>
              </a:extLst>
            </p:cNvPr>
            <p:cNvSpPr txBox="1">
              <a:spLocks/>
            </p:cNvSpPr>
            <p:nvPr/>
          </p:nvSpPr>
          <p:spPr>
            <a:xfrm>
              <a:off x="9607480" y="2680304"/>
              <a:ext cx="2194334" cy="281295"/>
            </a:xfrm>
            <a:prstGeom prst="rect">
              <a:avLst/>
            </a:prstGeom>
          </p:spPr>
          <p:txBody>
            <a:bodyPr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endParaRPr lang="sv-SE" sz="1200" b="0" dirty="0">
                <a:latin typeface="Arial" panose="020B0604020202020204" pitchFamily="34" charset="0"/>
                <a:cs typeface="Arial" panose="020B0604020202020204" pitchFamily="34" charset="0"/>
              </a:endParaRPr>
            </a:p>
          </p:txBody>
        </p:sp>
        <p:grpSp>
          <p:nvGrpSpPr>
            <p:cNvPr id="47" name="Grupp 46">
              <a:extLst>
                <a:ext uri="{FF2B5EF4-FFF2-40B4-BE49-F238E27FC236}">
                  <a16:creationId xmlns:a16="http://schemas.microsoft.com/office/drawing/2014/main" id="{BCA1C240-5F1A-0B45-BA0A-7ABAC90589B6}"/>
                </a:ext>
              </a:extLst>
            </p:cNvPr>
            <p:cNvGrpSpPr/>
            <p:nvPr/>
          </p:nvGrpSpPr>
          <p:grpSpPr>
            <a:xfrm>
              <a:off x="9187215" y="870128"/>
              <a:ext cx="2864576" cy="1402168"/>
              <a:chOff x="9187216" y="387496"/>
              <a:chExt cx="2864576" cy="1346891"/>
            </a:xfrm>
          </p:grpSpPr>
          <p:sp>
            <p:nvSpPr>
              <p:cNvPr id="9" name="Rektangel 8">
                <a:extLst>
                  <a:ext uri="{FF2B5EF4-FFF2-40B4-BE49-F238E27FC236}">
                    <a16:creationId xmlns:a16="http://schemas.microsoft.com/office/drawing/2014/main" id="{EB30CCD0-5038-0445-9716-8B13A4F15C91}"/>
                  </a:ext>
                </a:extLst>
              </p:cNvPr>
              <p:cNvSpPr/>
              <p:nvPr/>
            </p:nvSpPr>
            <p:spPr>
              <a:xfrm>
                <a:off x="9187216" y="387496"/>
                <a:ext cx="343454" cy="1346891"/>
              </a:xfrm>
              <a:prstGeom prst="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291A5368-ED75-5041-800B-45E15CFB3C74}"/>
                  </a:ext>
                </a:extLst>
              </p:cNvPr>
              <p:cNvSpPr/>
              <p:nvPr/>
            </p:nvSpPr>
            <p:spPr>
              <a:xfrm>
                <a:off x="9530670" y="387496"/>
                <a:ext cx="2521122" cy="1346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9" name="Rubrik 7">
                <a:extLst>
                  <a:ext uri="{FF2B5EF4-FFF2-40B4-BE49-F238E27FC236}">
                    <a16:creationId xmlns:a16="http://schemas.microsoft.com/office/drawing/2014/main" id="{6D6C8E83-783E-5C45-B025-E87367DF8015}"/>
                  </a:ext>
                </a:extLst>
              </p:cNvPr>
              <p:cNvSpPr txBox="1">
                <a:spLocks/>
              </p:cNvSpPr>
              <p:nvPr/>
            </p:nvSpPr>
            <p:spPr>
              <a:xfrm>
                <a:off x="9610569" y="546984"/>
                <a:ext cx="2438133" cy="1050296"/>
              </a:xfrm>
              <a:prstGeom prst="rect">
                <a:avLst/>
              </a:prstGeom>
            </p:spPr>
            <p:txBody>
              <a:bodyPr lIns="72000" rIns="72000" anchor="ctr">
                <a:no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600" dirty="0">
                    <a:latin typeface="Arial" panose="020B0604020202020204" pitchFamily="34" charset="0"/>
                    <a:cs typeface="Arial" panose="020B0604020202020204" pitchFamily="34" charset="0"/>
                  </a:rPr>
                  <a:t>Länsövergripande </a:t>
                </a:r>
              </a:p>
              <a:p>
                <a:pPr>
                  <a:lnSpc>
                    <a:spcPts val="1640"/>
                  </a:lnSpc>
                </a:pPr>
                <a:r>
                  <a:rPr lang="sv-SE" sz="1600" dirty="0">
                    <a:latin typeface="Arial" panose="020B0604020202020204" pitchFamily="34" charset="0"/>
                    <a:cs typeface="Arial" panose="020B0604020202020204" pitchFamily="34" charset="0"/>
                  </a:rPr>
                  <a:t>insatser </a:t>
                </a:r>
              </a:p>
              <a:p>
                <a:pPr marL="171450" indent="-171450">
                  <a:lnSpc>
                    <a:spcPts val="1640"/>
                  </a:lnSpc>
                  <a:buFont typeface="Arial" panose="020B0604020202020204" pitchFamily="34" charset="0"/>
                  <a:buChar char="•"/>
                </a:pPr>
                <a:r>
                  <a:rPr lang="sv-SE" sz="1200" b="0" dirty="0" err="1">
                    <a:latin typeface="Arial" panose="020B0604020202020204" pitchFamily="34" charset="0"/>
                    <a:cs typeface="Arial" panose="020B0604020202020204" pitchFamily="34" charset="0"/>
                  </a:rPr>
                  <a:t>React</a:t>
                </a:r>
                <a:r>
                  <a:rPr lang="sv-SE" sz="1200" b="0" dirty="0">
                    <a:latin typeface="Arial" panose="020B0604020202020204" pitchFamily="34" charset="0"/>
                    <a:cs typeface="Arial" panose="020B0604020202020204" pitchFamily="34" charset="0"/>
                  </a:rPr>
                  <a:t>-EU Ung comeback (ESF)</a:t>
                </a:r>
              </a:p>
            </p:txBody>
          </p:sp>
        </p:grpSp>
        <p:grpSp>
          <p:nvGrpSpPr>
            <p:cNvPr id="5" name="Grupp 4">
              <a:extLst>
                <a:ext uri="{FF2B5EF4-FFF2-40B4-BE49-F238E27FC236}">
                  <a16:creationId xmlns:a16="http://schemas.microsoft.com/office/drawing/2014/main" id="{2C38B9B6-9424-4FD6-BA85-C69321C44060}"/>
                </a:ext>
              </a:extLst>
            </p:cNvPr>
            <p:cNvGrpSpPr/>
            <p:nvPr/>
          </p:nvGrpSpPr>
          <p:grpSpPr>
            <a:xfrm>
              <a:off x="3090164" y="870128"/>
              <a:ext cx="5976000" cy="5169839"/>
              <a:chOff x="3113790" y="846070"/>
              <a:chExt cx="5976000" cy="4932000"/>
            </a:xfrm>
          </p:grpSpPr>
          <p:pic>
            <p:nvPicPr>
              <p:cNvPr id="41" name="Bildobjekt 40">
                <a:extLst>
                  <a:ext uri="{FF2B5EF4-FFF2-40B4-BE49-F238E27FC236}">
                    <a16:creationId xmlns:a16="http://schemas.microsoft.com/office/drawing/2014/main" id="{A9BAE1C6-F99D-6E4F-B412-DED2A7BB0CD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38" t="1579" r="1130" b="564"/>
              <a:stretch/>
            </p:blipFill>
            <p:spPr>
              <a:xfrm>
                <a:off x="3113790" y="846070"/>
                <a:ext cx="5976000" cy="4932000"/>
              </a:xfrm>
              <a:prstGeom prst="rect">
                <a:avLst/>
              </a:prstGeom>
              <a:solidFill>
                <a:schemeClr val="bg1">
                  <a:lumMod val="85000"/>
                </a:schemeClr>
              </a:solidFill>
            </p:spPr>
          </p:pic>
          <p:sp>
            <p:nvSpPr>
              <p:cNvPr id="53" name="Rektangel 52">
                <a:extLst>
                  <a:ext uri="{FF2B5EF4-FFF2-40B4-BE49-F238E27FC236}">
                    <a16:creationId xmlns:a16="http://schemas.microsoft.com/office/drawing/2014/main" id="{7F2BDD2A-7081-3143-BB2B-C573DB728EBE}"/>
                  </a:ext>
                </a:extLst>
              </p:cNvPr>
              <p:cNvSpPr/>
              <p:nvPr/>
            </p:nvSpPr>
            <p:spPr>
              <a:xfrm>
                <a:off x="6505192" y="4403852"/>
                <a:ext cx="816496"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Nyköping</a:t>
                </a:r>
                <a:endParaRPr lang="sv-SE" sz="1400" b="1" dirty="0">
                  <a:latin typeface="Bahnschrift" panose="020B0502040204020203" pitchFamily="34" charset="0"/>
                </a:endParaRPr>
              </a:p>
            </p:txBody>
          </p:sp>
          <p:sp>
            <p:nvSpPr>
              <p:cNvPr id="54" name="Rektangel 53">
                <a:extLst>
                  <a:ext uri="{FF2B5EF4-FFF2-40B4-BE49-F238E27FC236}">
                    <a16:creationId xmlns:a16="http://schemas.microsoft.com/office/drawing/2014/main" id="{6F806EA7-6115-D041-BBD6-75C7C8F4033F}"/>
                  </a:ext>
                </a:extLst>
              </p:cNvPr>
              <p:cNvSpPr/>
              <p:nvPr/>
            </p:nvSpPr>
            <p:spPr>
              <a:xfrm>
                <a:off x="7543429" y="5255090"/>
                <a:ext cx="915883"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Oxelösund</a:t>
                </a:r>
                <a:endParaRPr lang="sv-SE" sz="1400" b="1" dirty="0">
                  <a:latin typeface="Bahnschrift" panose="020B0502040204020203" pitchFamily="34" charset="0"/>
                </a:endParaRPr>
              </a:p>
            </p:txBody>
          </p:sp>
          <p:sp>
            <p:nvSpPr>
              <p:cNvPr id="56" name="Rektangel 55">
                <a:extLst>
                  <a:ext uri="{FF2B5EF4-FFF2-40B4-BE49-F238E27FC236}">
                    <a16:creationId xmlns:a16="http://schemas.microsoft.com/office/drawing/2014/main" id="{41FB54AC-BCC4-624F-8B01-10A0F592FBAD}"/>
                  </a:ext>
                </a:extLst>
              </p:cNvPr>
              <p:cNvSpPr/>
              <p:nvPr/>
            </p:nvSpPr>
            <p:spPr>
              <a:xfrm>
                <a:off x="8221539" y="4022636"/>
                <a:ext cx="662104" cy="274891"/>
              </a:xfrm>
              <a:prstGeom prst="rect">
                <a:avLst/>
              </a:prstGeom>
            </p:spPr>
            <p:txBody>
              <a:bodyPr wrap="square" lIns="36000" tIns="36000" rIns="36000" bIns="36000">
                <a:spAutoFit/>
              </a:bodyPr>
              <a:lstStyle/>
              <a:p>
                <a:r>
                  <a:rPr lang="sv-SE" sz="1400" b="1" dirty="0">
                    <a:latin typeface="Bahnschrift" panose="020B0502040204020203" pitchFamily="34" charset="0"/>
                    <a:cs typeface="Arial" panose="020B0604020202020204" pitchFamily="34" charset="0"/>
                  </a:rPr>
                  <a:t>Trosa</a:t>
                </a:r>
                <a:endParaRPr lang="sv-SE" sz="1400" b="1" dirty="0">
                  <a:latin typeface="Bahnschrift" panose="020B0502040204020203" pitchFamily="34" charset="0"/>
                </a:endParaRPr>
              </a:p>
            </p:txBody>
          </p:sp>
          <p:sp>
            <p:nvSpPr>
              <p:cNvPr id="57" name="Rektangel 56">
                <a:extLst>
                  <a:ext uri="{FF2B5EF4-FFF2-40B4-BE49-F238E27FC236}">
                    <a16:creationId xmlns:a16="http://schemas.microsoft.com/office/drawing/2014/main" id="{6D1D1091-C01E-7042-BDD7-F78267D6C7AD}"/>
                  </a:ext>
                </a:extLst>
              </p:cNvPr>
              <p:cNvSpPr/>
              <p:nvPr/>
            </p:nvSpPr>
            <p:spPr>
              <a:xfrm>
                <a:off x="6171432" y="3134398"/>
                <a:ext cx="422158"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Flen</a:t>
                </a:r>
                <a:endParaRPr lang="sv-SE" sz="1400" b="1" dirty="0">
                  <a:latin typeface="Bahnschrift" panose="020B0502040204020203" pitchFamily="34" charset="0"/>
                </a:endParaRPr>
              </a:p>
            </p:txBody>
          </p:sp>
          <p:sp>
            <p:nvSpPr>
              <p:cNvPr id="58" name="Rektangel 57">
                <a:extLst>
                  <a:ext uri="{FF2B5EF4-FFF2-40B4-BE49-F238E27FC236}">
                    <a16:creationId xmlns:a16="http://schemas.microsoft.com/office/drawing/2014/main" id="{69109057-A6EF-4C4D-ACD0-2F109A05932F}"/>
                  </a:ext>
                </a:extLst>
              </p:cNvPr>
              <p:cNvSpPr/>
              <p:nvPr/>
            </p:nvSpPr>
            <p:spPr>
              <a:xfrm>
                <a:off x="7121232" y="2933374"/>
                <a:ext cx="633754"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Gnesta</a:t>
                </a:r>
                <a:endParaRPr lang="sv-SE" sz="1400" b="1" dirty="0">
                  <a:latin typeface="Bahnschrift" panose="020B0502040204020203" pitchFamily="34" charset="0"/>
                </a:endParaRPr>
              </a:p>
            </p:txBody>
          </p:sp>
          <p:sp>
            <p:nvSpPr>
              <p:cNvPr id="60" name="Rektangel 59">
                <a:extLst>
                  <a:ext uri="{FF2B5EF4-FFF2-40B4-BE49-F238E27FC236}">
                    <a16:creationId xmlns:a16="http://schemas.microsoft.com/office/drawing/2014/main" id="{E4C8C84E-B3AF-7844-9B4C-D32DC1448316}"/>
                  </a:ext>
                </a:extLst>
              </p:cNvPr>
              <p:cNvSpPr/>
              <p:nvPr/>
            </p:nvSpPr>
            <p:spPr>
              <a:xfrm>
                <a:off x="6773674" y="1837404"/>
                <a:ext cx="903059"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Strängnäs</a:t>
                </a:r>
                <a:endParaRPr lang="sv-SE" sz="1400" b="1" dirty="0">
                  <a:latin typeface="Bahnschrift" panose="020B0502040204020203" pitchFamily="34" charset="0"/>
                </a:endParaRPr>
              </a:p>
            </p:txBody>
          </p:sp>
          <p:sp>
            <p:nvSpPr>
              <p:cNvPr id="61" name="Rektangel 60">
                <a:extLst>
                  <a:ext uri="{FF2B5EF4-FFF2-40B4-BE49-F238E27FC236}">
                    <a16:creationId xmlns:a16="http://schemas.microsoft.com/office/drawing/2014/main" id="{705EB102-D1D2-0142-B646-EDBFC53DC188}"/>
                  </a:ext>
                </a:extLst>
              </p:cNvPr>
              <p:cNvSpPr/>
              <p:nvPr/>
            </p:nvSpPr>
            <p:spPr>
              <a:xfrm>
                <a:off x="5351931" y="1831325"/>
                <a:ext cx="912677"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Eskilstuna</a:t>
                </a:r>
                <a:endParaRPr lang="sv-SE" sz="1400" b="1" dirty="0">
                  <a:latin typeface="Bahnschrift" panose="020B0502040204020203" pitchFamily="34" charset="0"/>
                </a:endParaRPr>
              </a:p>
            </p:txBody>
          </p:sp>
          <p:sp>
            <p:nvSpPr>
              <p:cNvPr id="62" name="Rektangel 61">
                <a:extLst>
                  <a:ext uri="{FF2B5EF4-FFF2-40B4-BE49-F238E27FC236}">
                    <a16:creationId xmlns:a16="http://schemas.microsoft.com/office/drawing/2014/main" id="{8FA3941A-6F4C-5141-93E4-8BB6CE7526D4}"/>
                  </a:ext>
                </a:extLst>
              </p:cNvPr>
              <p:cNvSpPr/>
              <p:nvPr/>
            </p:nvSpPr>
            <p:spPr>
              <a:xfrm>
                <a:off x="4576561" y="3637387"/>
                <a:ext cx="1066565"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Katrineholm</a:t>
                </a:r>
                <a:endParaRPr lang="sv-SE" sz="1400" b="1" dirty="0">
                  <a:latin typeface="Bahnschrift" panose="020B0502040204020203" pitchFamily="34" charset="0"/>
                </a:endParaRPr>
              </a:p>
            </p:txBody>
          </p:sp>
          <p:sp>
            <p:nvSpPr>
              <p:cNvPr id="63" name="Rektangel 62">
                <a:extLst>
                  <a:ext uri="{FF2B5EF4-FFF2-40B4-BE49-F238E27FC236}">
                    <a16:creationId xmlns:a16="http://schemas.microsoft.com/office/drawing/2014/main" id="{A429BE6D-88B1-2045-8843-CB2B3A0C68D6}"/>
                  </a:ext>
                </a:extLst>
              </p:cNvPr>
              <p:cNvSpPr/>
              <p:nvPr/>
            </p:nvSpPr>
            <p:spPr>
              <a:xfrm>
                <a:off x="3722482" y="3108016"/>
                <a:ext cx="877628" cy="274891"/>
              </a:xfrm>
              <a:prstGeom prst="rect">
                <a:avLst/>
              </a:prstGeom>
            </p:spPr>
            <p:txBody>
              <a:bodyPr wrap="square" lIns="36000" tIns="36000" rIns="36000" bIns="36000">
                <a:spAutoFit/>
              </a:bodyPr>
              <a:lstStyle/>
              <a:p>
                <a:r>
                  <a:rPr lang="sv-SE" sz="1400" b="1" dirty="0">
                    <a:latin typeface="Bahnschrift" panose="020B0502040204020203" pitchFamily="34" charset="0"/>
                    <a:cs typeface="Arial" panose="020B0604020202020204" pitchFamily="34" charset="0"/>
                  </a:rPr>
                  <a:t>Vingåker</a:t>
                </a:r>
                <a:endParaRPr lang="sv-SE" sz="1400" b="1" dirty="0">
                  <a:latin typeface="Bahnschrift" panose="020B0502040204020203" pitchFamily="34" charset="0"/>
                </a:endParaRPr>
              </a:p>
            </p:txBody>
          </p:sp>
        </p:grpSp>
        <p:cxnSp>
          <p:nvCxnSpPr>
            <p:cNvPr id="65" name="Vinklad  64">
              <a:extLst>
                <a:ext uri="{FF2B5EF4-FFF2-40B4-BE49-F238E27FC236}">
                  <a16:creationId xmlns:a16="http://schemas.microsoft.com/office/drawing/2014/main" id="{DE178E34-F8E9-A646-A9CD-F2AC17E6C046}"/>
                </a:ext>
              </a:extLst>
            </p:cNvPr>
            <p:cNvCxnSpPr>
              <a:cxnSpLocks/>
              <a:stCxn id="61" idx="0"/>
              <a:endCxn id="7" idx="3"/>
            </p:cNvCxnSpPr>
            <p:nvPr/>
          </p:nvCxnSpPr>
          <p:spPr>
            <a:xfrm rot="16200000" flipV="1">
              <a:off x="3989770" y="108022"/>
              <a:ext cx="787968" cy="2801780"/>
            </a:xfrm>
            <a:prstGeom prst="bentConnector2">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Vinklad  66">
              <a:extLst>
                <a:ext uri="{FF2B5EF4-FFF2-40B4-BE49-F238E27FC236}">
                  <a16:creationId xmlns:a16="http://schemas.microsoft.com/office/drawing/2014/main" id="{BA34A2EC-DCE8-3A4F-A286-975B90EB460A}"/>
                </a:ext>
              </a:extLst>
            </p:cNvPr>
            <p:cNvCxnSpPr>
              <a:cxnSpLocks/>
              <a:stCxn id="57" idx="1"/>
              <a:endCxn id="36" idx="3"/>
            </p:cNvCxnSpPr>
            <p:nvPr/>
          </p:nvCxnSpPr>
          <p:spPr>
            <a:xfrm rot="10800000">
              <a:off x="2977056" y="2091970"/>
              <a:ext cx="3170750" cy="1320913"/>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1" name="Vinklad  70">
              <a:extLst>
                <a:ext uri="{FF2B5EF4-FFF2-40B4-BE49-F238E27FC236}">
                  <a16:creationId xmlns:a16="http://schemas.microsoft.com/office/drawing/2014/main" id="{B90A4B87-FC9A-9D47-85D7-5EEF98E834C7}"/>
                </a:ext>
              </a:extLst>
            </p:cNvPr>
            <p:cNvCxnSpPr>
              <a:cxnSpLocks/>
              <a:stCxn id="63" idx="1"/>
              <a:endCxn id="45" idx="3"/>
            </p:cNvCxnSpPr>
            <p:nvPr/>
          </p:nvCxnSpPr>
          <p:spPr>
            <a:xfrm rot="10800000">
              <a:off x="2969196" y="3101437"/>
              <a:ext cx="729660" cy="283791"/>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5" name="Vinklad  74">
              <a:extLst>
                <a:ext uri="{FF2B5EF4-FFF2-40B4-BE49-F238E27FC236}">
                  <a16:creationId xmlns:a16="http://schemas.microsoft.com/office/drawing/2014/main" id="{F286BF07-3714-8A4B-BE04-ACE4FACE727B}"/>
                </a:ext>
              </a:extLst>
            </p:cNvPr>
            <p:cNvCxnSpPr>
              <a:cxnSpLocks/>
              <a:stCxn id="62" idx="1"/>
              <a:endCxn id="18" idx="3"/>
            </p:cNvCxnSpPr>
            <p:nvPr/>
          </p:nvCxnSpPr>
          <p:spPr>
            <a:xfrm rot="10800000" flipV="1">
              <a:off x="2985261" y="3940125"/>
              <a:ext cx="1567674" cy="176255"/>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7" name="Vinklad  76">
              <a:extLst>
                <a:ext uri="{FF2B5EF4-FFF2-40B4-BE49-F238E27FC236}">
                  <a16:creationId xmlns:a16="http://schemas.microsoft.com/office/drawing/2014/main" id="{EC69A310-9E69-1A49-9EAE-574505EA9934}"/>
                </a:ext>
              </a:extLst>
            </p:cNvPr>
            <p:cNvCxnSpPr>
              <a:cxnSpLocks/>
              <a:stCxn id="53" idx="1"/>
              <a:endCxn id="21" idx="3"/>
            </p:cNvCxnSpPr>
            <p:nvPr/>
          </p:nvCxnSpPr>
          <p:spPr>
            <a:xfrm rot="10800000" flipV="1">
              <a:off x="2969116" y="4743552"/>
              <a:ext cx="3512451" cy="669243"/>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1" name="Vinklad  80">
              <a:extLst>
                <a:ext uri="{FF2B5EF4-FFF2-40B4-BE49-F238E27FC236}">
                  <a16:creationId xmlns:a16="http://schemas.microsoft.com/office/drawing/2014/main" id="{1560DDF9-FED5-BF4C-8EF3-8E9614B906FC}"/>
                </a:ext>
              </a:extLst>
            </p:cNvPr>
            <p:cNvCxnSpPr>
              <a:cxnSpLocks/>
              <a:stCxn id="56" idx="2"/>
              <a:endCxn id="26" idx="1"/>
            </p:cNvCxnSpPr>
            <p:nvPr/>
          </p:nvCxnSpPr>
          <p:spPr>
            <a:xfrm rot="16200000" flipH="1">
              <a:off x="8791252" y="4225740"/>
              <a:ext cx="144336" cy="668910"/>
            </a:xfrm>
            <a:prstGeom prst="bentConnector2">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Vinklad  82">
              <a:extLst>
                <a:ext uri="{FF2B5EF4-FFF2-40B4-BE49-F238E27FC236}">
                  <a16:creationId xmlns:a16="http://schemas.microsoft.com/office/drawing/2014/main" id="{C41CEA2B-DC6C-2247-8E4A-B48A2B90404F}"/>
                </a:ext>
              </a:extLst>
            </p:cNvPr>
            <p:cNvCxnSpPr>
              <a:cxnSpLocks/>
              <a:stCxn id="58" idx="3"/>
              <a:endCxn id="29" idx="1"/>
            </p:cNvCxnSpPr>
            <p:nvPr/>
          </p:nvCxnSpPr>
          <p:spPr>
            <a:xfrm>
              <a:off x="7731360" y="3202163"/>
              <a:ext cx="1455856" cy="483880"/>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59" name="textruta 58">
            <a:extLst>
              <a:ext uri="{FF2B5EF4-FFF2-40B4-BE49-F238E27FC236}">
                <a16:creationId xmlns:a16="http://schemas.microsoft.com/office/drawing/2014/main" id="{CC5A9B83-AD10-419E-B1AE-02E96A49B1DC}"/>
              </a:ext>
            </a:extLst>
          </p:cNvPr>
          <p:cNvSpPr txBox="1"/>
          <p:nvPr/>
        </p:nvSpPr>
        <p:spPr>
          <a:xfrm>
            <a:off x="2446603" y="135350"/>
            <a:ext cx="7298793" cy="707886"/>
          </a:xfrm>
          <a:prstGeom prst="rect">
            <a:avLst/>
          </a:prstGeom>
          <a:noFill/>
        </p:spPr>
        <p:txBody>
          <a:bodyPr wrap="none" rtlCol="0" anchor="ctr" anchorCtr="0">
            <a:spAutoFit/>
          </a:bodyPr>
          <a:lstStyle/>
          <a:p>
            <a:r>
              <a:rPr lang="sv-SE" sz="4000" b="1" dirty="0">
                <a:latin typeface="Georgia" panose="02040502050405020303" pitchFamily="18" charset="0"/>
              </a:rPr>
              <a:t>Insatskarta RAR Sörmland</a:t>
            </a:r>
          </a:p>
        </p:txBody>
      </p:sp>
      <p:sp>
        <p:nvSpPr>
          <p:cNvPr id="36" name="Rektangel 35">
            <a:extLst>
              <a:ext uri="{FF2B5EF4-FFF2-40B4-BE49-F238E27FC236}">
                <a16:creationId xmlns:a16="http://schemas.microsoft.com/office/drawing/2014/main" id="{D25375FA-09B6-13CB-E125-5AE6D4D2FAF2}"/>
              </a:ext>
            </a:extLst>
          </p:cNvPr>
          <p:cNvSpPr/>
          <p:nvPr/>
        </p:nvSpPr>
        <p:spPr>
          <a:xfrm>
            <a:off x="477944" y="1847169"/>
            <a:ext cx="2499112" cy="48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4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SIKTA</a:t>
            </a:r>
          </a:p>
        </p:txBody>
      </p:sp>
      <p:sp>
        <p:nvSpPr>
          <p:cNvPr id="45" name="Rektangel 44">
            <a:extLst>
              <a:ext uri="{FF2B5EF4-FFF2-40B4-BE49-F238E27FC236}">
                <a16:creationId xmlns:a16="http://schemas.microsoft.com/office/drawing/2014/main" id="{F8A743EA-2B62-A4FF-8DD4-C70C7E99D4B3}"/>
              </a:ext>
            </a:extLst>
          </p:cNvPr>
          <p:cNvSpPr/>
          <p:nvPr/>
        </p:nvSpPr>
        <p:spPr>
          <a:xfrm>
            <a:off x="470084" y="2856636"/>
            <a:ext cx="2499112" cy="48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4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SIKTA</a:t>
            </a:r>
          </a:p>
        </p:txBody>
      </p:sp>
    </p:spTree>
    <p:extLst>
      <p:ext uri="{BB962C8B-B14F-4D97-AF65-F5344CB8AC3E}">
        <p14:creationId xmlns:p14="http://schemas.microsoft.com/office/powerpoint/2010/main" val="183735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9284EAE-1A34-4E44-9EF4-105341DE2EED}"/>
              </a:ext>
            </a:extLst>
          </p:cNvPr>
          <p:cNvSpPr>
            <a:spLocks noGrp="1"/>
          </p:cNvSpPr>
          <p:nvPr>
            <p:ph type="sldNum" sz="quarter" idx="14"/>
          </p:nvPr>
        </p:nvSpPr>
        <p:spPr/>
        <p:txBody>
          <a:bodyPr/>
          <a:lstStyle/>
          <a:p>
            <a:fld id="{4B6BCDE0-5F4D-7546-9DCD-CF98CE8A5EAE}" type="slidenum">
              <a:rPr lang="sv-SE" smtClean="0"/>
              <a:pPr/>
              <a:t>8</a:t>
            </a:fld>
            <a:endParaRPr lang="sv-SE" dirty="0"/>
          </a:p>
        </p:txBody>
      </p:sp>
      <p:sp>
        <p:nvSpPr>
          <p:cNvPr id="7" name="Rubrik 6">
            <a:extLst>
              <a:ext uri="{FF2B5EF4-FFF2-40B4-BE49-F238E27FC236}">
                <a16:creationId xmlns:a16="http://schemas.microsoft.com/office/drawing/2014/main" id="{77D75BCF-44E6-4643-9155-BBBEC3F59704}"/>
              </a:ext>
            </a:extLst>
          </p:cNvPr>
          <p:cNvSpPr>
            <a:spLocks noGrp="1"/>
          </p:cNvSpPr>
          <p:nvPr>
            <p:ph type="title"/>
          </p:nvPr>
        </p:nvSpPr>
        <p:spPr/>
        <p:txBody>
          <a:bodyPr/>
          <a:lstStyle/>
          <a:p>
            <a:pPr algn="l"/>
            <a:r>
              <a:rPr lang="sv-SE" dirty="0">
                <a:latin typeface="Georgia"/>
              </a:rPr>
              <a:t>RAR-finansierade</a:t>
            </a:r>
            <a:r>
              <a:rPr lang="en-US" dirty="0">
                <a:latin typeface="Georgia"/>
              </a:rPr>
              <a:t> </a:t>
            </a:r>
            <a:r>
              <a:rPr lang="sv-SE" dirty="0">
                <a:latin typeface="Georgia"/>
              </a:rPr>
              <a:t>insatser</a:t>
            </a:r>
            <a:r>
              <a:rPr lang="en-US" dirty="0">
                <a:latin typeface="Georgia"/>
              </a:rPr>
              <a:t> 2022</a:t>
            </a:r>
            <a:endParaRPr lang="sv-SE" dirty="0">
              <a:latin typeface="Georgia"/>
            </a:endParaRPr>
          </a:p>
        </p:txBody>
      </p:sp>
      <p:sp>
        <p:nvSpPr>
          <p:cNvPr id="8" name="Platshållare för text 7">
            <a:extLst>
              <a:ext uri="{FF2B5EF4-FFF2-40B4-BE49-F238E27FC236}">
                <a16:creationId xmlns:a16="http://schemas.microsoft.com/office/drawing/2014/main" id="{E1985160-DFB4-43D4-835A-1CC2E3D62A01}"/>
              </a:ext>
            </a:extLst>
          </p:cNvPr>
          <p:cNvSpPr>
            <a:spLocks noGrp="1"/>
          </p:cNvSpPr>
          <p:nvPr>
            <p:ph type="body" sz="quarter" idx="15"/>
          </p:nvPr>
        </p:nvSpPr>
        <p:spPr>
          <a:xfrm>
            <a:off x="803275" y="2059744"/>
            <a:ext cx="10585450" cy="3363157"/>
          </a:xfrm>
        </p:spPr>
        <p:txBody>
          <a:bodyPr anchor="t">
            <a:normAutofit/>
          </a:bodyPr>
          <a:lstStyle/>
          <a:p>
            <a:pPr marL="342900" indent="-342900" algn="l">
              <a:buFont typeface="+mj-lt"/>
              <a:buAutoNum type="arabicPeriod"/>
            </a:pPr>
            <a:r>
              <a:rPr lang="sv-SE" dirty="0"/>
              <a:t>Två insatser ägs av Nyköpings kommun I samarbete med Arbetsförmedlingen (</a:t>
            </a:r>
            <a:r>
              <a:rPr lang="sv-SE" b="1" dirty="0"/>
              <a:t>NUVAS</a:t>
            </a:r>
            <a:r>
              <a:rPr lang="sv-SE" dirty="0"/>
              <a:t>, </a:t>
            </a:r>
            <a:r>
              <a:rPr lang="sv-SE" b="1" dirty="0"/>
              <a:t>Till anställning i byggbranschen</a:t>
            </a:r>
            <a:r>
              <a:rPr lang="sv-SE" dirty="0"/>
              <a:t>)</a:t>
            </a:r>
          </a:p>
          <a:p>
            <a:pPr marL="342900" indent="-342900" algn="l">
              <a:buFont typeface="+mj-lt"/>
              <a:buAutoNum type="arabicPeriod"/>
            </a:pPr>
            <a:r>
              <a:rPr lang="sv-SE" dirty="0"/>
              <a:t>En insats ägs av Eskilstuna kommun, </a:t>
            </a:r>
            <a:r>
              <a:rPr lang="sv-SE" b="1" dirty="0"/>
              <a:t>Unga på väg</a:t>
            </a:r>
            <a:r>
              <a:rPr lang="sv-SE" dirty="0"/>
              <a:t> i samarbete med Arbetsförmedlingen</a:t>
            </a:r>
          </a:p>
          <a:p>
            <a:pPr marL="342900" indent="-342900" algn="l">
              <a:buFont typeface="+mj-lt"/>
              <a:buAutoNum type="arabicPeriod"/>
            </a:pPr>
            <a:r>
              <a:rPr lang="sv-SE" dirty="0"/>
              <a:t>En insats ägs av Gnesta kommun, </a:t>
            </a:r>
            <a:r>
              <a:rPr lang="sv-SE" b="1" dirty="0"/>
              <a:t>Steg för steg mot arbete</a:t>
            </a:r>
            <a:r>
              <a:rPr lang="sv-SE" dirty="0"/>
              <a:t> i samarbete med Arbetsförmedlingen</a:t>
            </a:r>
          </a:p>
          <a:p>
            <a:pPr marL="342900" indent="-342900" algn="l">
              <a:buFont typeface="+mj-lt"/>
              <a:buAutoNum type="arabicPeriod"/>
            </a:pPr>
            <a:r>
              <a:rPr lang="sv-SE" dirty="0"/>
              <a:t>En insats ägs av Trosa kommun, </a:t>
            </a:r>
            <a:r>
              <a:rPr lang="sv-SE" b="1" dirty="0"/>
              <a:t>Trappan mot arbete</a:t>
            </a:r>
            <a:r>
              <a:rPr lang="sv-SE" dirty="0"/>
              <a:t> i samarbete med Arbetsförmedlingen</a:t>
            </a:r>
          </a:p>
          <a:p>
            <a:pPr marL="342900" indent="-342900" algn="l">
              <a:buFont typeface="+mj-lt"/>
              <a:buAutoNum type="arabicPeriod"/>
            </a:pPr>
            <a:r>
              <a:rPr lang="sv-SE" dirty="0"/>
              <a:t>Två insatser ägs av Region Sörmland, </a:t>
            </a:r>
            <a:r>
              <a:rPr lang="sv-SE" b="1" dirty="0"/>
              <a:t>Steget före </a:t>
            </a:r>
            <a:r>
              <a:rPr lang="sv-SE" dirty="0"/>
              <a:t>i samarbete med Försäkringskassan, och </a:t>
            </a:r>
            <a:r>
              <a:rPr lang="sv-SE" b="1" dirty="0"/>
              <a:t>SIKTA</a:t>
            </a:r>
            <a:r>
              <a:rPr lang="sv-SE" dirty="0"/>
              <a:t> i samarbete med Arbetsförmedlingen, Försäkringskassan, Flen, Vingåkers, och Katrineholms kommun.</a:t>
            </a:r>
            <a:endParaRPr lang="sv-SE" b="1" dirty="0"/>
          </a:p>
        </p:txBody>
      </p:sp>
    </p:spTree>
    <p:extLst>
      <p:ext uri="{BB962C8B-B14F-4D97-AF65-F5344CB8AC3E}">
        <p14:creationId xmlns:p14="http://schemas.microsoft.com/office/powerpoint/2010/main" val="20430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8E3EBD5-E70F-413D-841F-66B9AF9EF502}"/>
              </a:ext>
            </a:extLst>
          </p:cNvPr>
          <p:cNvSpPr>
            <a:spLocks noGrp="1"/>
          </p:cNvSpPr>
          <p:nvPr>
            <p:ph type="sldNum" sz="quarter" idx="14"/>
          </p:nvPr>
        </p:nvSpPr>
        <p:spPr/>
        <p:txBody>
          <a:bodyPr vert="horz" lIns="91440" tIns="45720" rIns="91440" bIns="45720" rtlCol="0" anchor="ctr">
            <a:normAutofit/>
          </a:bodyPr>
          <a:lstStyle/>
          <a:p>
            <a:pPr>
              <a:spcAft>
                <a:spcPts val="600"/>
              </a:spcAft>
            </a:pPr>
            <a:fld id="{4B6BCDE0-5F4D-7546-9DCD-CF98CE8A5EAE}" type="slidenum">
              <a:rPr lang="en-US" sz="1050">
                <a:solidFill>
                  <a:schemeClr val="tx1">
                    <a:lumMod val="50000"/>
                    <a:lumOff val="50000"/>
                  </a:schemeClr>
                </a:solidFill>
                <a:latin typeface="+mn-lt"/>
                <a:cs typeface="+mn-cs"/>
              </a:rPr>
              <a:pPr>
                <a:spcAft>
                  <a:spcPts val="600"/>
                </a:spcAft>
              </a:pPr>
              <a:t>9</a:t>
            </a:fld>
            <a:endParaRPr lang="en-US" sz="1050">
              <a:solidFill>
                <a:schemeClr val="tx1">
                  <a:lumMod val="50000"/>
                  <a:lumOff val="50000"/>
                </a:schemeClr>
              </a:solidFill>
              <a:latin typeface="+mn-lt"/>
              <a:cs typeface="+mn-cs"/>
            </a:endParaRPr>
          </a:p>
        </p:txBody>
      </p:sp>
      <p:sp>
        <p:nvSpPr>
          <p:cNvPr id="4" name="Rubrik 3">
            <a:extLst>
              <a:ext uri="{FF2B5EF4-FFF2-40B4-BE49-F238E27FC236}">
                <a16:creationId xmlns:a16="http://schemas.microsoft.com/office/drawing/2014/main" id="{199BFA99-9DBD-48B2-A276-95305E3A0EF2}"/>
              </a:ext>
            </a:extLst>
          </p:cNvPr>
          <p:cNvSpPr>
            <a:spLocks noGrp="1"/>
          </p:cNvSpPr>
          <p:nvPr>
            <p:ph type="title"/>
          </p:nvPr>
        </p:nvSpPr>
        <p:spPr>
          <a:xfrm>
            <a:off x="803275" y="620713"/>
            <a:ext cx="6399530" cy="1742123"/>
          </a:xfrm>
        </p:spPr>
        <p:txBody>
          <a:bodyPr vert="horz" lIns="91440" tIns="45720" rIns="91440" bIns="45720" rtlCol="0" anchor="b">
            <a:normAutofit fontScale="90000"/>
          </a:bodyPr>
          <a:lstStyle/>
          <a:p>
            <a:pPr algn="l">
              <a:lnSpc>
                <a:spcPct val="100000"/>
              </a:lnSpc>
            </a:pPr>
            <a:br>
              <a:rPr lang="en-US" sz="3700" dirty="0">
                <a:solidFill>
                  <a:srgbClr val="FFFFFF"/>
                </a:solidFill>
                <a:latin typeface="+mj-lt"/>
              </a:rPr>
            </a:br>
            <a:r>
              <a:rPr lang="sv-SE" dirty="0"/>
              <a:t>Ökad</a:t>
            </a:r>
            <a:r>
              <a:rPr lang="en-US" dirty="0"/>
              <a:t> </a:t>
            </a:r>
            <a:r>
              <a:rPr lang="sv-SE" dirty="0"/>
              <a:t>medborgarnytta</a:t>
            </a:r>
            <a:r>
              <a:rPr lang="en-US" dirty="0"/>
              <a:t> med </a:t>
            </a:r>
            <a:r>
              <a:rPr lang="sv-SE" dirty="0"/>
              <a:t>hjälp</a:t>
            </a:r>
            <a:r>
              <a:rPr lang="en-US" dirty="0"/>
              <a:t> av </a:t>
            </a:r>
            <a:r>
              <a:rPr lang="sv-SE" dirty="0"/>
              <a:t>Europeiska</a:t>
            </a:r>
            <a:r>
              <a:rPr lang="en-US" dirty="0"/>
              <a:t> </a:t>
            </a:r>
            <a:r>
              <a:rPr lang="sv-SE" dirty="0"/>
              <a:t>socialfonden</a:t>
            </a:r>
            <a:r>
              <a:rPr lang="en-US" dirty="0"/>
              <a:t>, ESF</a:t>
            </a:r>
          </a:p>
        </p:txBody>
      </p:sp>
      <p:sp>
        <p:nvSpPr>
          <p:cNvPr id="13" name="Rektangel 12">
            <a:extLst>
              <a:ext uri="{FF2B5EF4-FFF2-40B4-BE49-F238E27FC236}">
                <a16:creationId xmlns:a16="http://schemas.microsoft.com/office/drawing/2014/main" id="{B899C66B-A340-4373-BDB3-E281D8E413CB}"/>
              </a:ext>
            </a:extLst>
          </p:cNvPr>
          <p:cNvSpPr/>
          <p:nvPr/>
        </p:nvSpPr>
        <p:spPr>
          <a:xfrm>
            <a:off x="801298" y="2657475"/>
            <a:ext cx="6222957" cy="28739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4E41A0A4-24A2-4B08-BA1F-AFC940199DD7}"/>
              </a:ext>
            </a:extLst>
          </p:cNvPr>
          <p:cNvSpPr/>
          <p:nvPr/>
        </p:nvSpPr>
        <p:spPr>
          <a:xfrm>
            <a:off x="7208304" y="620712"/>
            <a:ext cx="4180422" cy="4910715"/>
          </a:xfrm>
          <a:prstGeom prst="rect">
            <a:avLst/>
          </a:prstGeom>
          <a:solidFill>
            <a:srgbClr val="004A82"/>
          </a:solidFill>
          <a:ln>
            <a:noFill/>
          </a:ln>
          <a:effectLst/>
        </p:spPr>
        <p:style>
          <a:lnRef idx="2">
            <a:schemeClr val="dk1">
              <a:shade val="50000"/>
            </a:schemeClr>
          </a:lnRef>
          <a:fillRef idx="1">
            <a:schemeClr val="dk1"/>
          </a:fillRef>
          <a:effectRef idx="0">
            <a:schemeClr val="dk1"/>
          </a:effectRef>
          <a:fontRef idx="minor">
            <a:schemeClr val="lt1"/>
          </a:fontRef>
        </p:style>
        <p:txBody>
          <a:bodyPr lIns="360000" rtlCol="0" anchor="ctr"/>
          <a:lstStyle/>
          <a:p>
            <a:pPr algn="ctr"/>
            <a:endParaRPr lang="sv-SE" dirty="0"/>
          </a:p>
        </p:txBody>
      </p:sp>
      <p:pic>
        <p:nvPicPr>
          <p:cNvPr id="10" name="Bildobjekt 9">
            <a:extLst>
              <a:ext uri="{FF2B5EF4-FFF2-40B4-BE49-F238E27FC236}">
                <a16:creationId xmlns:a16="http://schemas.microsoft.com/office/drawing/2014/main" id="{06529AB5-BFFE-45DD-A6D8-F141EDE18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762" y="2876942"/>
            <a:ext cx="2848039" cy="2435017"/>
          </a:xfrm>
          <a:prstGeom prst="rect">
            <a:avLst/>
          </a:prstGeom>
        </p:spPr>
      </p:pic>
      <p:sp>
        <p:nvSpPr>
          <p:cNvPr id="5" name="Platshållare för text 4">
            <a:extLst>
              <a:ext uri="{FF2B5EF4-FFF2-40B4-BE49-F238E27FC236}">
                <a16:creationId xmlns:a16="http://schemas.microsoft.com/office/drawing/2014/main" id="{E4683722-B7AB-422F-BFBF-6B2381A106E7}"/>
              </a:ext>
            </a:extLst>
          </p:cNvPr>
          <p:cNvSpPr>
            <a:spLocks noGrp="1"/>
          </p:cNvSpPr>
          <p:nvPr>
            <p:ph type="body" sz="quarter" idx="15"/>
          </p:nvPr>
        </p:nvSpPr>
        <p:spPr>
          <a:xfrm>
            <a:off x="7204075" y="686984"/>
            <a:ext cx="4184650" cy="4774980"/>
          </a:xfrm>
        </p:spPr>
        <p:txBody>
          <a:bodyPr vert="horz" wrap="square" lIns="180000" tIns="180000" rIns="180000" bIns="180000" rtlCol="0" anchor="ctr" anchorCtr="1">
            <a:spAutoFit/>
          </a:bodyPr>
          <a:lstStyle/>
          <a:p>
            <a:pPr marL="342900" indent="-342900" algn="l">
              <a:lnSpc>
                <a:spcPct val="90000"/>
              </a:lnSpc>
              <a:buFont typeface="Arial" panose="020B0604020202020204" pitchFamily="34" charset="0"/>
              <a:buChar char="•"/>
            </a:pPr>
            <a:r>
              <a:rPr lang="en-US" sz="2000" dirty="0" err="1">
                <a:solidFill>
                  <a:schemeClr val="bg1"/>
                </a:solidFill>
                <a:latin typeface="Avenir Next LT Pro" panose="020B0504020202020204" pitchFamily="34" charset="0"/>
              </a:rPr>
              <a:t>Europeiska</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socialfondens</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inriktning</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stämmer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väl</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överens</a:t>
            </a:r>
            <a:r>
              <a:rPr lang="en-US" sz="2000" dirty="0">
                <a:solidFill>
                  <a:schemeClr val="bg1"/>
                </a:solidFill>
                <a:latin typeface="Avenir Next LT Pro" panose="020B0504020202020204" pitchFamily="34" charset="0"/>
              </a:rPr>
              <a:t> med </a:t>
            </a:r>
            <a:r>
              <a:rPr lang="en-US" sz="2000" dirty="0" err="1">
                <a:solidFill>
                  <a:schemeClr val="bg1"/>
                </a:solidFill>
                <a:latin typeface="Avenir Next LT Pro" panose="020B0504020202020204" pitchFamily="34" charset="0"/>
              </a:rPr>
              <a:t>samordningsförbundens</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uppdrag</a:t>
            </a:r>
            <a:r>
              <a:rPr lang="en-US" sz="2000" dirty="0">
                <a:solidFill>
                  <a:schemeClr val="bg1"/>
                </a:solidFill>
                <a:latin typeface="Avenir Next LT Pro" panose="020B0504020202020204" pitchFamily="34" charset="0"/>
              </a:rPr>
              <a:t>.</a:t>
            </a:r>
          </a:p>
          <a:p>
            <a:pPr marL="342900" indent="-342900" algn="l">
              <a:lnSpc>
                <a:spcPct val="90000"/>
              </a:lnSpc>
              <a:buFont typeface="Arial" panose="020B0604020202020204" pitchFamily="34" charset="0"/>
              <a:buChar char="•"/>
            </a:pPr>
            <a:r>
              <a:rPr lang="en-US" sz="2000" dirty="0">
                <a:solidFill>
                  <a:schemeClr val="bg1"/>
                </a:solidFill>
                <a:latin typeface="Avenir Next LT Pro" panose="020B0504020202020204" pitchFamily="34" charset="0"/>
              </a:rPr>
              <a:t>RAR:s strategi </a:t>
            </a:r>
            <a:r>
              <a:rPr lang="en-US" sz="2000" dirty="0" err="1">
                <a:solidFill>
                  <a:schemeClr val="bg1"/>
                </a:solidFill>
                <a:latin typeface="Avenir Next LT Pro" panose="020B0504020202020204" pitchFamily="34" charset="0"/>
              </a:rPr>
              <a:t>är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att</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genom</a:t>
            </a:r>
            <a:r>
              <a:rPr lang="en-US" sz="2000" dirty="0">
                <a:solidFill>
                  <a:schemeClr val="bg1"/>
                </a:solidFill>
                <a:latin typeface="Avenir Next LT Pro" panose="020B0504020202020204" pitchFamily="34" charset="0"/>
              </a:rPr>
              <a:t> ESF-</a:t>
            </a:r>
            <a:r>
              <a:rPr lang="en-US" sz="2000" dirty="0" err="1">
                <a:solidFill>
                  <a:schemeClr val="bg1"/>
                </a:solidFill>
                <a:latin typeface="Avenir Next LT Pro" panose="020B0504020202020204" pitchFamily="34" charset="0"/>
              </a:rPr>
              <a:t>ansökningar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möjliggöra</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fler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och</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större</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insatser</a:t>
            </a:r>
            <a:r>
              <a:rPr lang="en-US" sz="2000" dirty="0">
                <a:solidFill>
                  <a:schemeClr val="bg1"/>
                </a:solidFill>
                <a:latin typeface="Avenir Next LT Pro" panose="020B0504020202020204" pitchFamily="34" charset="0"/>
              </a:rPr>
              <a:t>/</a:t>
            </a:r>
            <a:r>
              <a:rPr lang="en-US" sz="2000" dirty="0" err="1">
                <a:solidFill>
                  <a:schemeClr val="bg1"/>
                </a:solidFill>
                <a:latin typeface="Avenir Next LT Pro" panose="020B0504020202020204" pitchFamily="34" charset="0"/>
              </a:rPr>
              <a:t>projekt</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som</a:t>
            </a:r>
            <a:r>
              <a:rPr lang="en-US" sz="2000" dirty="0">
                <a:solidFill>
                  <a:schemeClr val="bg1"/>
                </a:solidFill>
                <a:latin typeface="Avenir Next LT Pro" panose="020B0504020202020204" pitchFamily="34" charset="0"/>
              </a:rPr>
              <a:t> ger </a:t>
            </a:r>
            <a:r>
              <a:rPr lang="en-US" sz="2000" dirty="0" err="1">
                <a:solidFill>
                  <a:schemeClr val="bg1"/>
                </a:solidFill>
                <a:latin typeface="Avenir Next LT Pro" panose="020B0504020202020204" pitchFamily="34" charset="0"/>
              </a:rPr>
              <a:t>ökad</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medborgarnytta</a:t>
            </a:r>
            <a:r>
              <a:rPr lang="en-US" sz="2000" dirty="0">
                <a:solidFill>
                  <a:schemeClr val="bg1"/>
                </a:solidFill>
                <a:latin typeface="Avenir Next LT Pro" panose="020B0504020202020204" pitchFamily="34" charset="0"/>
              </a:rPr>
              <a:t>.</a:t>
            </a:r>
          </a:p>
          <a:p>
            <a:pPr marL="342900" indent="-342900" algn="l">
              <a:lnSpc>
                <a:spcPct val="90000"/>
              </a:lnSpc>
              <a:buFont typeface="Arial" panose="020B0604020202020204" pitchFamily="34" charset="0"/>
              <a:buChar char="•"/>
            </a:pPr>
            <a:r>
              <a:rPr lang="en-US" sz="2000" dirty="0">
                <a:solidFill>
                  <a:schemeClr val="bg1"/>
                </a:solidFill>
                <a:latin typeface="Avenir Next LT Pro" panose="020B0504020202020204" pitchFamily="34" charset="0"/>
              </a:rPr>
              <a:t>Under </a:t>
            </a:r>
            <a:r>
              <a:rPr lang="en-US" sz="2000" dirty="0" err="1">
                <a:solidFill>
                  <a:schemeClr val="bg1"/>
                </a:solidFill>
                <a:latin typeface="Avenir Next LT Pro" panose="020B0504020202020204" pitchFamily="34" charset="0"/>
              </a:rPr>
              <a:t>tidsperioden</a:t>
            </a:r>
            <a:r>
              <a:rPr lang="en-US" sz="2000" dirty="0">
                <a:solidFill>
                  <a:schemeClr val="bg1"/>
                </a:solidFill>
                <a:latin typeface="Avenir Next LT Pro" panose="020B0504020202020204" pitchFamily="34" charset="0"/>
              </a:rPr>
              <a:t> 2012 – 2021 </a:t>
            </a:r>
            <a:r>
              <a:rPr lang="en-US" sz="2000" dirty="0" err="1">
                <a:solidFill>
                  <a:schemeClr val="bg1"/>
                </a:solidFill>
                <a:latin typeface="Avenir Next LT Pro" panose="020B0504020202020204" pitchFamily="34" charset="0"/>
              </a:rPr>
              <a:t>har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detta</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arbete</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genererat</a:t>
            </a:r>
            <a:r>
              <a:rPr lang="en-US" sz="2000" dirty="0">
                <a:solidFill>
                  <a:schemeClr val="bg1"/>
                </a:solidFill>
                <a:latin typeface="Avenir Next LT Pro" panose="020B0504020202020204" pitchFamily="34" charset="0"/>
              </a:rPr>
              <a:t> 191 </a:t>
            </a:r>
            <a:r>
              <a:rPr lang="en-US" sz="2000" dirty="0" err="1">
                <a:solidFill>
                  <a:schemeClr val="bg1"/>
                </a:solidFill>
                <a:latin typeface="Avenir Next LT Pro" panose="020B0504020202020204" pitchFamily="34" charset="0"/>
              </a:rPr>
              <a:t>miljoner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kr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och</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gjort</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skillnad</a:t>
            </a:r>
            <a:r>
              <a:rPr lang="en-US" sz="2000" dirty="0">
                <a:solidFill>
                  <a:schemeClr val="bg1"/>
                </a:solidFill>
                <a:latin typeface="Avenir Next LT Pro" panose="020B0504020202020204" pitchFamily="34" charset="0"/>
              </a:rPr>
              <a:t> för ca 7000 </a:t>
            </a:r>
            <a:r>
              <a:rPr lang="en-US" sz="2000" dirty="0" err="1">
                <a:solidFill>
                  <a:schemeClr val="bg1"/>
                </a:solidFill>
                <a:latin typeface="Avenir Next LT Pro" panose="020B0504020202020204" pitchFamily="34" charset="0"/>
              </a:rPr>
              <a:t>individer</a:t>
            </a:r>
            <a:r>
              <a:rPr lang="en-US" sz="2000" dirty="0">
                <a:solidFill>
                  <a:schemeClr val="bg1"/>
                </a:solidFill>
                <a:latin typeface="Avenir Next LT Pro" panose="020B0504020202020204" pitchFamily="34" charset="0"/>
              </a:rPr>
              <a:t>.</a:t>
            </a:r>
          </a:p>
        </p:txBody>
      </p:sp>
      <p:pic>
        <p:nvPicPr>
          <p:cNvPr id="6" name="Platshållare för bild 5">
            <a:extLst>
              <a:ext uri="{FF2B5EF4-FFF2-40B4-BE49-F238E27FC236}">
                <a16:creationId xmlns:a16="http://schemas.microsoft.com/office/drawing/2014/main" id="{E658D64C-B7DC-4F2A-9797-0AF75FBA1679}"/>
              </a:ext>
            </a:extLst>
          </p:cNvPr>
          <p:cNvPicPr preferRelativeResize="0">
            <a:picLocks noGrp="1"/>
          </p:cNvPicPr>
          <p:nvPr>
            <p:ph type="pic" sz="quarter" idx="4294967295"/>
          </p:nvPr>
        </p:nvPicPr>
        <p:blipFill>
          <a:blip r:embed="rId4"/>
          <a:srcRect t="7381" b="7381"/>
          <a:stretch>
            <a:fillRect/>
          </a:stretch>
        </p:blipFill>
        <p:spPr>
          <a:xfrm>
            <a:off x="985520" y="2876550"/>
            <a:ext cx="2844800" cy="2435225"/>
          </a:xfrm>
          <a:prstGeom prst="rect">
            <a:avLst/>
          </a:prstGeom>
        </p:spPr>
      </p:pic>
    </p:spTree>
    <p:extLst>
      <p:ext uri="{BB962C8B-B14F-4D97-AF65-F5344CB8AC3E}">
        <p14:creationId xmlns:p14="http://schemas.microsoft.com/office/powerpoint/2010/main" val="292597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AR Sörmland 1">
      <a:dk1>
        <a:srgbClr val="000000"/>
      </a:dk1>
      <a:lt1>
        <a:srgbClr val="FFFFFF"/>
      </a:lt1>
      <a:dk2>
        <a:srgbClr val="000000"/>
      </a:dk2>
      <a:lt2>
        <a:srgbClr val="FFFFFF"/>
      </a:lt2>
      <a:accent1>
        <a:srgbClr val="B0D5A0"/>
      </a:accent1>
      <a:accent2>
        <a:srgbClr val="EEEEEE"/>
      </a:accent2>
      <a:accent3>
        <a:srgbClr val="FBEDED"/>
      </a:accent3>
      <a:accent4>
        <a:srgbClr val="EFF6EC"/>
      </a:accent4>
      <a:accent5>
        <a:srgbClr val="EBF6FB"/>
      </a:accent5>
      <a:accent6>
        <a:srgbClr val="C7E2BD"/>
      </a:accent6>
      <a:hlink>
        <a:srgbClr val="222222"/>
      </a:hlink>
      <a:folHlink>
        <a:srgbClr val="22222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1db3e2-9bd6-45d0-aa14-57771f9d8ef8">
      <Terms xmlns="http://schemas.microsoft.com/office/infopath/2007/PartnerControls"/>
    </lcf76f155ced4ddcb4097134ff3c332f>
    <TaxCatchAll xmlns="189a2663-ee5a-464a-be6c-0b3dc9026c07"/>
    <t xmlns="991db3e2-9bd6-45d0-aa14-57771f9d8e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D1BC0F8B4A5434A8AD6EE8AFFE83B8D" ma:contentTypeVersion="17" ma:contentTypeDescription="Skapa ett nytt dokument." ma:contentTypeScope="" ma:versionID="01cd7a59e5c01b555dc21d9670d215ab">
  <xsd:schema xmlns:xsd="http://www.w3.org/2001/XMLSchema" xmlns:xs="http://www.w3.org/2001/XMLSchema" xmlns:p="http://schemas.microsoft.com/office/2006/metadata/properties" xmlns:ns2="991db3e2-9bd6-45d0-aa14-57771f9d8ef8" xmlns:ns3="189a2663-ee5a-464a-be6c-0b3dc9026c07" targetNamespace="http://schemas.microsoft.com/office/2006/metadata/properties" ma:root="true" ma:fieldsID="c2e620128d892d7cb8a26355109fca86" ns2:_="" ns3:_="">
    <xsd:import namespace="991db3e2-9bd6-45d0-aa14-57771f9d8ef8"/>
    <xsd:import namespace="189a2663-ee5a-464a-be6c-0b3dc9026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1db3e2-9bd6-45d0-aa14-57771f9d8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Location" ma:index="12" nillable="true" ma:displayName="Location" ma:hidden="true" ma:internalName="MediaServiceLocation"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35dd446-6102-42ca-b8ed-c1d83090cfb8" ma:termSetId="09814cd3-568e-fe90-9814-8d621ff8fb84" ma:anchorId="fba54fb3-c3e1-fe81-a776-ca4b69148c4d" ma:open="true" ma:isKeyword="false">
      <xsd:complexType>
        <xsd:sequence>
          <xsd:element ref="pc:Terms" minOccurs="0" maxOccurs="1"/>
        </xsd:sequence>
      </xsd:complexType>
    </xsd:element>
    <xsd:element name="t" ma:index="23" nillable="true" ma:displayName="t" ma:format="DateTime" ma:hidden="true" ma:internalName="t"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9a2663-ee5a-464a-be6c-0b3dc9026c07" elementFormDefault="qualified">
    <xsd:import namespace="http://schemas.microsoft.com/office/2006/documentManagement/types"/>
    <xsd:import namespace="http://schemas.microsoft.com/office/infopath/2007/PartnerControls"/>
    <xsd:element name="SharedWithUsers" ma:index="16" nillable="true" ma:displayName="Delat med"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hidden="true" ma:internalName="SharedWithDetails" ma:readOnly="true">
      <xsd:simpleType>
        <xsd:restriction base="dms:Note"/>
      </xsd:simpleType>
    </xsd:element>
    <xsd:element name="TaxCatchAll" ma:index="22" nillable="true" ma:displayName="Taxonomy Catch All Column" ma:hidden="true" ma:list="{76b83a9a-95fb-460d-87c0-55a8b0eb1367}" ma:internalName="TaxCatchAll" ma:readOnly="false" ma:showField="CatchAllData" ma:web="189a2663-ee5a-464a-be6c-0b3dc9026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43A1CC-A2AC-470B-8EE7-F51625F2BD1F}">
  <ds:schemaRef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991db3e2-9bd6-45d0-aa14-57771f9d8ef8"/>
    <ds:schemaRef ds:uri="http://schemas.openxmlformats.org/package/2006/metadata/core-properties"/>
    <ds:schemaRef ds:uri="189a2663-ee5a-464a-be6c-0b3dc9026c07"/>
    <ds:schemaRef ds:uri="http://schemas.microsoft.com/office/2006/metadata/properties"/>
  </ds:schemaRefs>
</ds:datastoreItem>
</file>

<file path=customXml/itemProps2.xml><?xml version="1.0" encoding="utf-8"?>
<ds:datastoreItem xmlns:ds="http://schemas.openxmlformats.org/officeDocument/2006/customXml" ds:itemID="{A94D9FE2-C5ED-424A-949D-E8671FD579E4}">
  <ds:schemaRefs>
    <ds:schemaRef ds:uri="http://schemas.microsoft.com/sharepoint/v3/contenttype/forms"/>
  </ds:schemaRefs>
</ds:datastoreItem>
</file>

<file path=customXml/itemProps3.xml><?xml version="1.0" encoding="utf-8"?>
<ds:datastoreItem xmlns:ds="http://schemas.openxmlformats.org/officeDocument/2006/customXml" ds:itemID="{AE62CF16-8526-49F9-BF4B-3EDCD7FED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1db3e2-9bd6-45d0-aa14-57771f9d8ef8"/>
    <ds:schemaRef ds:uri="189a2663-ee5a-464a-be6c-0b3dc9026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970</TotalTime>
  <Words>843</Words>
  <Application>Microsoft Office PowerPoint</Application>
  <PresentationFormat>Bredbild</PresentationFormat>
  <Paragraphs>119</Paragraphs>
  <Slides>13</Slides>
  <Notes>7</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13</vt:i4>
      </vt:variant>
    </vt:vector>
  </HeadingPairs>
  <TitlesOfParts>
    <vt:vector size="21" baseType="lpstr">
      <vt:lpstr>Georgia</vt:lpstr>
      <vt:lpstr>Arial</vt:lpstr>
      <vt:lpstr>Lato</vt:lpstr>
      <vt:lpstr>Calibri Light</vt:lpstr>
      <vt:lpstr>Avenir Next LT Pro</vt:lpstr>
      <vt:lpstr>Bahnschrift</vt:lpstr>
      <vt:lpstr>Calibri</vt:lpstr>
      <vt:lpstr>Office Theme</vt:lpstr>
      <vt:lpstr>Samordningsförbundet RAR</vt:lpstr>
      <vt:lpstr>Lag (2003:1210) om finansiell samordning av rehabiliteringsinsatser</vt:lpstr>
      <vt:lpstr>Mål- och inriktningsplan</vt:lpstr>
      <vt:lpstr>Mål- och inriktningsplan</vt:lpstr>
      <vt:lpstr>RAR:s uppdrag</vt:lpstr>
      <vt:lpstr>Hur arbetar vi? </vt:lpstr>
      <vt:lpstr>PowerPoint-presentation</vt:lpstr>
      <vt:lpstr>RAR-finansierade insatser 2022</vt:lpstr>
      <vt:lpstr> Ökad medborgarnytta med hjälp av Europeiska socialfonden, ESF</vt:lpstr>
      <vt:lpstr>ESF-finansierade insatser där RAR är projektägare 2022 </vt:lpstr>
      <vt:lpstr>Tillfälliga kompetenshöjande insatser</vt:lpstr>
      <vt:lpstr>Nätverk </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descartes houston</dc:creator>
  <cp:lastModifiedBy>Nils Perers</cp:lastModifiedBy>
  <cp:revision>97</cp:revision>
  <dcterms:created xsi:type="dcterms:W3CDTF">2016-10-12T09:00:45Z</dcterms:created>
  <dcterms:modified xsi:type="dcterms:W3CDTF">2022-12-07T13:03:10Z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0x0101001D1BC0F8B4A5434A8AD6EE8AFFE83B8D</vt:lpwstr>
  </property>
</Properties>
</file>